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Inter" charset="1" panose="020B0502030000000004"/>
      <p:regular r:id="rId18"/>
    </p:embeddedFont>
    <p:embeddedFont>
      <p:font typeface="Inter Bold" charset="1" panose="020B0802030000000004"/>
      <p:regular r:id="rId19"/>
    </p:embeddedFont>
    <p:embeddedFont>
      <p:font typeface="Inter Italics" charset="1" panose="020B0502030000000004"/>
      <p:regular r:id="rId20"/>
    </p:embeddedFont>
    <p:embeddedFont>
      <p:font typeface="Inter Bold Italics" charset="1" panose="020B0802030000000004"/>
      <p:regular r:id="rId21"/>
    </p:embeddedFont>
    <p:embeddedFont>
      <p:font typeface="Gagalin" charset="1" panose="00000500000000000000"/>
      <p:regular r:id="rId22"/>
    </p:embeddedFont>
    <p:embeddedFont>
      <p:font typeface="Moontime" charset="1" panose="00000000000000000000"/>
      <p:regular r:id="rId23"/>
    </p:embeddedFont>
    <p:embeddedFont>
      <p:font typeface="Apricot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961255" y="-2017079"/>
            <a:ext cx="13902753" cy="13381400"/>
          </a:xfrm>
          <a:prstGeom prst="rect">
            <a:avLst/>
          </a:prstGeom>
        </p:spPr>
      </p:pic>
      <p:sp>
        <p:nvSpPr>
          <p:cNvPr name="TextBox 4" id="4"/>
          <p:cNvSpPr txBox="true"/>
          <p:nvPr/>
        </p:nvSpPr>
        <p:spPr>
          <a:xfrm rot="0">
            <a:off x="3985231" y="4379594"/>
            <a:ext cx="10317538" cy="1794511"/>
          </a:xfrm>
          <a:prstGeom prst="rect">
            <a:avLst/>
          </a:prstGeom>
        </p:spPr>
        <p:txBody>
          <a:bodyPr anchor="t" rtlCol="false" tIns="0" lIns="0" bIns="0" rIns="0">
            <a:spAutoFit/>
          </a:bodyPr>
          <a:lstStyle/>
          <a:p>
            <a:pPr algn="ctr">
              <a:lnSpc>
                <a:spcPts val="6720"/>
              </a:lnSpc>
            </a:pPr>
            <a:r>
              <a:rPr lang="en-US" sz="8000">
                <a:solidFill>
                  <a:srgbClr val="4B2F57"/>
                </a:solidFill>
                <a:latin typeface="Gagalin"/>
              </a:rPr>
              <a:t>Autism and Morality development</a:t>
            </a:r>
          </a:p>
        </p:txBody>
      </p:sp>
      <p:sp>
        <p:nvSpPr>
          <p:cNvPr name="TextBox 5" id="5"/>
          <p:cNvSpPr txBox="true"/>
          <p:nvPr/>
        </p:nvSpPr>
        <p:spPr>
          <a:xfrm rot="0">
            <a:off x="11807891" y="8526678"/>
            <a:ext cx="7632234" cy="731622"/>
          </a:xfrm>
          <a:prstGeom prst="rect">
            <a:avLst/>
          </a:prstGeom>
        </p:spPr>
        <p:txBody>
          <a:bodyPr anchor="t" rtlCol="false" tIns="0" lIns="0" bIns="0" rIns="0">
            <a:spAutoFit/>
          </a:bodyPr>
          <a:lstStyle/>
          <a:p>
            <a:pPr algn="ctr">
              <a:lnSpc>
                <a:spcPts val="5991"/>
              </a:lnSpc>
            </a:pPr>
            <a:r>
              <a:rPr lang="en-US" sz="4279" spc="710">
                <a:solidFill>
                  <a:srgbClr val="4B2F57"/>
                </a:solidFill>
                <a:latin typeface="Glacial Indifference"/>
              </a:rPr>
              <a:t>Junaid 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476263"/>
            <a:ext cx="5340457" cy="404118"/>
          </a:xfrm>
          <a:prstGeom prst="rect">
            <a:avLst/>
          </a:prstGeom>
        </p:spPr>
        <p:txBody>
          <a:bodyPr anchor="t" rtlCol="false" tIns="0" lIns="0" bIns="0" rIns="0">
            <a:spAutoFit/>
          </a:bodyPr>
          <a:lstStyle/>
          <a:p>
            <a:pPr>
              <a:lnSpc>
                <a:spcPts val="2874"/>
              </a:lnSpc>
            </a:pPr>
            <a:r>
              <a:rPr lang="en-US" sz="3422">
                <a:solidFill>
                  <a:srgbClr val="EAE8EB"/>
                </a:solidFill>
                <a:latin typeface="Gagalin"/>
              </a:rPr>
              <a:t>Self-Interest Orientation</a:t>
            </a:r>
          </a:p>
        </p:txBody>
      </p:sp>
      <p:sp>
        <p:nvSpPr>
          <p:cNvPr name="TextBox 9" id="9"/>
          <p:cNvSpPr txBox="true"/>
          <p:nvPr/>
        </p:nvSpPr>
        <p:spPr>
          <a:xfrm rot="0">
            <a:off x="1232614" y="4188833"/>
            <a:ext cx="4784371" cy="2278801"/>
          </a:xfrm>
          <a:prstGeom prst="rect">
            <a:avLst/>
          </a:prstGeom>
        </p:spPr>
        <p:txBody>
          <a:bodyPr anchor="t" rtlCol="false" tIns="0" lIns="0" bIns="0" rIns="0">
            <a:spAutoFit/>
          </a:bodyPr>
          <a:lstStyle/>
          <a:p>
            <a:pPr algn="just" marL="466007" indent="-233004" lvl="1">
              <a:lnSpc>
                <a:spcPts val="3021"/>
              </a:lnSpc>
              <a:buFont typeface="Arial"/>
              <a:buChar char="•"/>
            </a:pPr>
            <a:r>
              <a:rPr lang="en-US" sz="2158">
                <a:solidFill>
                  <a:srgbClr val="FFFFFF"/>
                </a:solidFill>
                <a:latin typeface="Glacial Indifference"/>
              </a:rPr>
              <a:t>Individuals make decisions based on what benefits them, regardless of others' needs or feelings.</a:t>
            </a:r>
          </a:p>
          <a:p>
            <a:pPr algn="just" marL="466007" indent="-233004" lvl="1">
              <a:lnSpc>
                <a:spcPts val="3021"/>
              </a:lnSpc>
              <a:buFont typeface="Arial"/>
              <a:buChar char="•"/>
            </a:pPr>
            <a:r>
              <a:rPr lang="en-US" sz="2158">
                <a:solidFill>
                  <a:srgbClr val="FFFFFF"/>
                </a:solidFill>
                <a:latin typeface="Glacial Indifference"/>
              </a:rPr>
              <a:t>It is necessary stage as it helps individuals learn to advocate for their own needs and interests.</a:t>
            </a:r>
          </a:p>
        </p:txBody>
      </p:sp>
      <p:sp>
        <p:nvSpPr>
          <p:cNvPr name="TextBox 10" id="10"/>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1" id="11"/>
          <p:cNvSpPr txBox="true"/>
          <p:nvPr/>
        </p:nvSpPr>
        <p:spPr>
          <a:xfrm rot="0">
            <a:off x="10071554" y="4188833"/>
            <a:ext cx="5551321" cy="3802801"/>
          </a:xfrm>
          <a:prstGeom prst="rect">
            <a:avLst/>
          </a:prstGeom>
        </p:spPr>
        <p:txBody>
          <a:bodyPr anchor="t" rtlCol="false" tIns="0" lIns="0" bIns="0" rIns="0">
            <a:spAutoFit/>
          </a:bodyPr>
          <a:lstStyle/>
          <a:p>
            <a:pPr algn="just" marL="466007" indent="-233004" lvl="1">
              <a:lnSpc>
                <a:spcPts val="3021"/>
              </a:lnSpc>
              <a:buFont typeface="Arial"/>
              <a:buChar char="•"/>
            </a:pPr>
            <a:r>
              <a:rPr lang="en-US" sz="2158">
                <a:solidFill>
                  <a:srgbClr val="000000"/>
                </a:solidFill>
                <a:latin typeface="Glacial Indifference"/>
              </a:rPr>
              <a:t>Difficulty understanding the impact of their actions on others.</a:t>
            </a:r>
          </a:p>
          <a:p>
            <a:pPr algn="just" marL="466007" indent="-233004" lvl="1">
              <a:lnSpc>
                <a:spcPts val="3021"/>
              </a:lnSpc>
              <a:buFont typeface="Arial"/>
              <a:buChar char="•"/>
            </a:pPr>
            <a:r>
              <a:rPr lang="en-US" sz="2158">
                <a:solidFill>
                  <a:srgbClr val="000000"/>
                </a:solidFill>
                <a:latin typeface="Glacial Indifference"/>
              </a:rPr>
              <a:t>They may not understand how their actions could negatively impact others or may not be able to empathize with others' needs and feelings.</a:t>
            </a:r>
          </a:p>
          <a:p>
            <a:pPr algn="just" marL="466007" indent="-233004" lvl="1">
              <a:lnSpc>
                <a:spcPts val="3021"/>
              </a:lnSpc>
              <a:buFont typeface="Arial"/>
              <a:buChar char="•"/>
            </a:pPr>
            <a:r>
              <a:rPr lang="en-US" sz="2158">
                <a:solidFill>
                  <a:srgbClr val="000000"/>
                </a:solidFill>
                <a:latin typeface="Glacial Indifference"/>
              </a:rPr>
              <a:t>This can lead to a greater focus on their own self-interest than on the well-being of others, which can be perceived as selfish or lacking in moral judgment by others.</a:t>
            </a:r>
          </a:p>
        </p:txBody>
      </p:sp>
      <p:sp>
        <p:nvSpPr>
          <p:cNvPr name="TextBox 12" id="12"/>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 </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295288"/>
            <a:ext cx="5340457" cy="766068"/>
          </a:xfrm>
          <a:prstGeom prst="rect">
            <a:avLst/>
          </a:prstGeom>
        </p:spPr>
        <p:txBody>
          <a:bodyPr anchor="t" rtlCol="false" tIns="0" lIns="0" bIns="0" rIns="0">
            <a:spAutoFit/>
          </a:bodyPr>
          <a:lstStyle/>
          <a:p>
            <a:pPr>
              <a:lnSpc>
                <a:spcPts val="2874"/>
              </a:lnSpc>
            </a:pPr>
            <a:r>
              <a:rPr lang="en-US" sz="3422">
                <a:solidFill>
                  <a:srgbClr val="EAE8EB"/>
                </a:solidFill>
                <a:latin typeface="Gagalin"/>
              </a:rPr>
              <a:t>Interpersonal Relationships </a:t>
            </a:r>
          </a:p>
        </p:txBody>
      </p:sp>
      <p:sp>
        <p:nvSpPr>
          <p:cNvPr name="TextBox 9" id="9"/>
          <p:cNvSpPr txBox="true"/>
          <p:nvPr/>
        </p:nvSpPr>
        <p:spPr>
          <a:xfrm rot="0">
            <a:off x="1632762" y="4237164"/>
            <a:ext cx="4017422" cy="3802801"/>
          </a:xfrm>
          <a:prstGeom prst="rect">
            <a:avLst/>
          </a:prstGeom>
        </p:spPr>
        <p:txBody>
          <a:bodyPr anchor="t" rtlCol="false" tIns="0" lIns="0" bIns="0" rIns="0">
            <a:spAutoFit/>
          </a:bodyPr>
          <a:lstStyle/>
          <a:p>
            <a:pPr marL="466007" indent="-233004" lvl="1">
              <a:lnSpc>
                <a:spcPts val="3021"/>
              </a:lnSpc>
              <a:buFont typeface="Arial"/>
              <a:buChar char="•"/>
            </a:pPr>
            <a:r>
              <a:rPr lang="en-US" sz="2158">
                <a:solidFill>
                  <a:srgbClr val="FFFFFF"/>
                </a:solidFill>
                <a:latin typeface="Glacial Indifference"/>
              </a:rPr>
              <a:t>A desire to please others and maintain positive relationships. </a:t>
            </a:r>
          </a:p>
          <a:p>
            <a:pPr algn="just" marL="466007" indent="-233004" lvl="1">
              <a:lnSpc>
                <a:spcPts val="3021"/>
              </a:lnSpc>
              <a:buFont typeface="Arial"/>
              <a:buChar char="•"/>
            </a:pPr>
            <a:r>
              <a:rPr lang="en-US" sz="2158">
                <a:solidFill>
                  <a:srgbClr val="FFFFFF"/>
                </a:solidFill>
                <a:latin typeface="Glacial Indifference"/>
              </a:rPr>
              <a:t>C</a:t>
            </a:r>
            <a:r>
              <a:rPr lang="en-US" sz="2158">
                <a:solidFill>
                  <a:srgbClr val="FFFFFF"/>
                </a:solidFill>
                <a:latin typeface="Glacial Indifference"/>
              </a:rPr>
              <a:t>onform to social norms and rules </a:t>
            </a:r>
          </a:p>
          <a:p>
            <a:pPr algn="just" marL="466007" indent="-233004" lvl="1">
              <a:lnSpc>
                <a:spcPts val="3021"/>
              </a:lnSpc>
              <a:buFont typeface="Arial"/>
              <a:buChar char="•"/>
            </a:pPr>
            <a:r>
              <a:rPr lang="en-US" sz="2158">
                <a:solidFill>
                  <a:srgbClr val="FFFFFF"/>
                </a:solidFill>
                <a:latin typeface="Glacial Indifference"/>
              </a:rPr>
              <a:t>They recognize that others have feelings and needs that are important and should be considered.</a:t>
            </a:r>
          </a:p>
          <a:p>
            <a:pPr>
              <a:lnSpc>
                <a:spcPts val="3021"/>
              </a:lnSpc>
            </a:pPr>
          </a:p>
        </p:txBody>
      </p:sp>
      <p:sp>
        <p:nvSpPr>
          <p:cNvPr name="TextBox 10" id="10"/>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1" id="11"/>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a:t>
            </a:r>
          </a:p>
        </p:txBody>
      </p:sp>
      <p:sp>
        <p:nvSpPr>
          <p:cNvPr name="TextBox 12" id="12"/>
          <p:cNvSpPr txBox="true"/>
          <p:nvPr/>
        </p:nvSpPr>
        <p:spPr>
          <a:xfrm rot="0">
            <a:off x="10038208" y="4237164"/>
            <a:ext cx="5551321" cy="3040801"/>
          </a:xfrm>
          <a:prstGeom prst="rect">
            <a:avLst/>
          </a:prstGeom>
        </p:spPr>
        <p:txBody>
          <a:bodyPr anchor="t" rtlCol="false" tIns="0" lIns="0" bIns="0" rIns="0">
            <a:spAutoFit/>
          </a:bodyPr>
          <a:lstStyle/>
          <a:p>
            <a:pPr algn="just" marL="466007" indent="-233004" lvl="1">
              <a:lnSpc>
                <a:spcPts val="3021"/>
              </a:lnSpc>
              <a:buFont typeface="Arial"/>
              <a:buChar char="•"/>
            </a:pPr>
            <a:r>
              <a:rPr lang="en-US" sz="2158">
                <a:solidFill>
                  <a:srgbClr val="000000"/>
                </a:solidFill>
                <a:latin typeface="Glacial Indifference"/>
              </a:rPr>
              <a:t>Struggle with social expectations and norms related to relationships</a:t>
            </a:r>
          </a:p>
          <a:p>
            <a:pPr algn="just" marL="466007" indent="-233004" lvl="1">
              <a:lnSpc>
                <a:spcPts val="3021"/>
              </a:lnSpc>
              <a:buFont typeface="Arial"/>
              <a:buChar char="•"/>
            </a:pPr>
            <a:r>
              <a:rPr lang="en-US" sz="2158">
                <a:solidFill>
                  <a:srgbClr val="000000"/>
                </a:solidFill>
                <a:latin typeface="Glacial Indifference"/>
              </a:rPr>
              <a:t>Difficulty in conforming to social expectations and potential disregard for social conventions</a:t>
            </a:r>
          </a:p>
          <a:p>
            <a:pPr algn="just" marL="466007" indent="-233004" lvl="1">
              <a:lnSpc>
                <a:spcPts val="3021"/>
              </a:lnSpc>
              <a:buFont typeface="Arial"/>
              <a:buChar char="•"/>
            </a:pPr>
            <a:r>
              <a:rPr lang="en-US" sz="2158">
                <a:solidFill>
                  <a:srgbClr val="000000"/>
                </a:solidFill>
                <a:latin typeface="Glacial Indifference"/>
              </a:rPr>
              <a:t>Individuals with autism may struggle with social communication and building relationships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476263"/>
            <a:ext cx="5340457" cy="404118"/>
          </a:xfrm>
          <a:prstGeom prst="rect">
            <a:avLst/>
          </a:prstGeom>
        </p:spPr>
        <p:txBody>
          <a:bodyPr anchor="t" rtlCol="false" tIns="0" lIns="0" bIns="0" rIns="0">
            <a:spAutoFit/>
          </a:bodyPr>
          <a:lstStyle/>
          <a:p>
            <a:pPr>
              <a:lnSpc>
                <a:spcPts val="2874"/>
              </a:lnSpc>
            </a:pPr>
            <a:r>
              <a:rPr lang="en-US" sz="3422">
                <a:solidFill>
                  <a:srgbClr val="EAE8EB"/>
                </a:solidFill>
                <a:latin typeface="Gagalin"/>
              </a:rPr>
              <a:t>SOCIAL ORDER</a:t>
            </a:r>
          </a:p>
        </p:txBody>
      </p:sp>
      <p:sp>
        <p:nvSpPr>
          <p:cNvPr name="TextBox 9" id="9"/>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0" id="10"/>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a:t>
            </a:r>
          </a:p>
        </p:txBody>
      </p:sp>
      <p:sp>
        <p:nvSpPr>
          <p:cNvPr name="TextBox 11" id="11"/>
          <p:cNvSpPr txBox="true"/>
          <p:nvPr/>
        </p:nvSpPr>
        <p:spPr>
          <a:xfrm rot="0">
            <a:off x="10188263" y="4237164"/>
            <a:ext cx="5551321" cy="3040801"/>
          </a:xfrm>
          <a:prstGeom prst="rect">
            <a:avLst/>
          </a:prstGeom>
        </p:spPr>
        <p:txBody>
          <a:bodyPr anchor="t" rtlCol="false" tIns="0" lIns="0" bIns="0" rIns="0">
            <a:spAutoFit/>
          </a:bodyPr>
          <a:lstStyle/>
          <a:p>
            <a:pPr algn="just" marL="466007" indent="-233004" lvl="1">
              <a:lnSpc>
                <a:spcPts val="3021"/>
              </a:lnSpc>
              <a:buFont typeface="Arial"/>
              <a:buChar char="•"/>
            </a:pPr>
            <a:r>
              <a:rPr lang="en-US" sz="2158">
                <a:solidFill>
                  <a:srgbClr val="000000"/>
                </a:solidFill>
                <a:latin typeface="Glacial Indifference"/>
              </a:rPr>
              <a:t>May disregard social norms that are not clearly explained or understood.</a:t>
            </a:r>
          </a:p>
          <a:p>
            <a:pPr algn="just" marL="466007" indent="-233004" lvl="1">
              <a:lnSpc>
                <a:spcPts val="3021"/>
              </a:lnSpc>
              <a:buFont typeface="Arial"/>
              <a:buChar char="•"/>
            </a:pPr>
            <a:r>
              <a:rPr lang="en-US" sz="2158">
                <a:solidFill>
                  <a:srgbClr val="000000"/>
                </a:solidFill>
                <a:latin typeface="Glacial Indifference"/>
              </a:rPr>
              <a:t>Individuals with autism may struggle with understanding social norms and expectations, which could lead to challenges in conforming to social conventions and rules.</a:t>
            </a:r>
          </a:p>
          <a:p>
            <a:pPr algn="just">
              <a:lnSpc>
                <a:spcPts val="3021"/>
              </a:lnSpc>
            </a:pPr>
          </a:p>
        </p:txBody>
      </p:sp>
      <p:sp>
        <p:nvSpPr>
          <p:cNvPr name="TextBox 12" id="12"/>
          <p:cNvSpPr txBox="true"/>
          <p:nvPr/>
        </p:nvSpPr>
        <p:spPr>
          <a:xfrm rot="0">
            <a:off x="1632762" y="4237164"/>
            <a:ext cx="4450915" cy="4183801"/>
          </a:xfrm>
          <a:prstGeom prst="rect">
            <a:avLst/>
          </a:prstGeom>
        </p:spPr>
        <p:txBody>
          <a:bodyPr anchor="t" rtlCol="false" tIns="0" lIns="0" bIns="0" rIns="0">
            <a:spAutoFit/>
          </a:bodyPr>
          <a:lstStyle/>
          <a:p>
            <a:pPr marL="466007" indent="-233004" lvl="1">
              <a:lnSpc>
                <a:spcPts val="3021"/>
              </a:lnSpc>
              <a:buFont typeface="Arial"/>
              <a:buChar char="•"/>
            </a:pPr>
            <a:r>
              <a:rPr lang="en-US" sz="2158">
                <a:solidFill>
                  <a:srgbClr val="FFFFFF"/>
                </a:solidFill>
                <a:latin typeface="Glacial Indifference"/>
              </a:rPr>
              <a:t>Individuals focus on conforming to the laws and social norms of their community</a:t>
            </a:r>
          </a:p>
          <a:p>
            <a:pPr algn="just" marL="466007" indent="-233004" lvl="1">
              <a:lnSpc>
                <a:spcPts val="3021"/>
              </a:lnSpc>
              <a:buFont typeface="Arial"/>
              <a:buChar char="•"/>
            </a:pPr>
            <a:r>
              <a:rPr lang="en-US" sz="2158">
                <a:solidFill>
                  <a:srgbClr val="FFFFFF"/>
                </a:solidFill>
                <a:latin typeface="Glacial Indifference"/>
              </a:rPr>
              <a:t>Individuals at this stage begin to recognize that different social systems and institutions may have conflicting rules and values, and may need to consider broader ethical principles in order to resolve these conflicts.</a:t>
            </a:r>
          </a:p>
          <a:p>
            <a:pPr>
              <a:lnSpc>
                <a:spcPts val="3021"/>
              </a:lnSpc>
            </a:pP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295288"/>
            <a:ext cx="5340457" cy="766068"/>
          </a:xfrm>
          <a:prstGeom prst="rect">
            <a:avLst/>
          </a:prstGeom>
        </p:spPr>
        <p:txBody>
          <a:bodyPr anchor="t" rtlCol="false" tIns="0" lIns="0" bIns="0" rIns="0">
            <a:spAutoFit/>
          </a:bodyPr>
          <a:lstStyle/>
          <a:p>
            <a:pPr>
              <a:lnSpc>
                <a:spcPts val="2874"/>
              </a:lnSpc>
            </a:pPr>
            <a:r>
              <a:rPr lang="en-US" sz="3422">
                <a:solidFill>
                  <a:srgbClr val="EAE8EB"/>
                </a:solidFill>
                <a:latin typeface="Gagalin"/>
              </a:rPr>
              <a:t>Social Contract Orientation</a:t>
            </a:r>
          </a:p>
        </p:txBody>
      </p:sp>
      <p:sp>
        <p:nvSpPr>
          <p:cNvPr name="TextBox 9" id="9"/>
          <p:cNvSpPr txBox="true"/>
          <p:nvPr/>
        </p:nvSpPr>
        <p:spPr>
          <a:xfrm rot="0">
            <a:off x="1232614" y="4651906"/>
            <a:ext cx="4017422" cy="1908520"/>
          </a:xfrm>
          <a:prstGeom prst="rect">
            <a:avLst/>
          </a:prstGeom>
        </p:spPr>
        <p:txBody>
          <a:bodyPr anchor="t" rtlCol="false" tIns="0" lIns="0" bIns="0" rIns="0">
            <a:spAutoFit/>
          </a:bodyPr>
          <a:lstStyle/>
          <a:p>
            <a:pPr marL="466007" indent="-233003" lvl="1">
              <a:lnSpc>
                <a:spcPts val="3021"/>
              </a:lnSpc>
              <a:buFont typeface="Arial"/>
              <a:buChar char="•"/>
            </a:pPr>
            <a:r>
              <a:rPr lang="en-US" sz="2158">
                <a:solidFill>
                  <a:srgbClr val="FFFFFF"/>
                </a:solidFill>
                <a:latin typeface="Glacial Indifference"/>
              </a:rPr>
              <a:t>Focus on mutual benefits of social relationships</a:t>
            </a:r>
          </a:p>
          <a:p>
            <a:pPr marL="466007" indent="-233003" lvl="1">
              <a:lnSpc>
                <a:spcPts val="3021"/>
              </a:lnSpc>
              <a:buFont typeface="Arial"/>
              <a:buChar char="•"/>
            </a:pPr>
            <a:r>
              <a:rPr lang="en-US" sz="2158">
                <a:solidFill>
                  <a:srgbClr val="FFFFFF"/>
                </a:solidFill>
                <a:latin typeface="Glacial Indifference"/>
              </a:rPr>
              <a:t>May consider broader societal values and principles</a:t>
            </a:r>
          </a:p>
          <a:p>
            <a:pPr>
              <a:lnSpc>
                <a:spcPts val="3021"/>
              </a:lnSpc>
            </a:pPr>
          </a:p>
        </p:txBody>
      </p:sp>
      <p:sp>
        <p:nvSpPr>
          <p:cNvPr name="TextBox 10" id="10"/>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1" id="11"/>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a:t>
            </a:r>
          </a:p>
        </p:txBody>
      </p:sp>
      <p:sp>
        <p:nvSpPr>
          <p:cNvPr name="TextBox 12" id="12"/>
          <p:cNvSpPr txBox="true"/>
          <p:nvPr/>
        </p:nvSpPr>
        <p:spPr>
          <a:xfrm rot="0">
            <a:off x="10108448" y="4661431"/>
            <a:ext cx="5158029" cy="2819220"/>
          </a:xfrm>
          <a:prstGeom prst="rect">
            <a:avLst/>
          </a:prstGeom>
        </p:spPr>
        <p:txBody>
          <a:bodyPr anchor="t" rtlCol="false" tIns="0" lIns="0" bIns="0" rIns="0">
            <a:spAutoFit/>
          </a:bodyPr>
          <a:lstStyle/>
          <a:p>
            <a:pPr algn="just" marL="432992" indent="-216496" lvl="1">
              <a:lnSpc>
                <a:spcPts val="2807"/>
              </a:lnSpc>
              <a:buFont typeface="Arial"/>
              <a:buChar char="•"/>
            </a:pPr>
            <a:r>
              <a:rPr lang="en-US" sz="2005">
                <a:solidFill>
                  <a:srgbClr val="000000"/>
                </a:solidFill>
                <a:latin typeface="Glacial Indifference"/>
              </a:rPr>
              <a:t>Struggle with social communication and understanding of others' perspectives</a:t>
            </a:r>
          </a:p>
          <a:p>
            <a:pPr algn="just" marL="432992" indent="-216496" lvl="1">
              <a:lnSpc>
                <a:spcPts val="2807"/>
              </a:lnSpc>
              <a:buFont typeface="Arial"/>
              <a:buChar char="•"/>
            </a:pPr>
            <a:r>
              <a:rPr lang="en-US" sz="2005">
                <a:solidFill>
                  <a:srgbClr val="000000"/>
                </a:solidFill>
                <a:latin typeface="Glacial Indifference"/>
              </a:rPr>
              <a:t>Which could lead to challenges in understanding the broader societal values and principles</a:t>
            </a:r>
          </a:p>
          <a:p>
            <a:pPr algn="just" marL="432992" indent="-216496" lvl="1">
              <a:lnSpc>
                <a:spcPts val="2807"/>
              </a:lnSpc>
              <a:buFont typeface="Arial"/>
              <a:buChar char="•"/>
            </a:pPr>
            <a:r>
              <a:rPr lang="en-US" sz="2005">
                <a:solidFill>
                  <a:srgbClr val="000000"/>
                </a:solidFill>
                <a:latin typeface="Glacial Indifference"/>
              </a:rPr>
              <a:t>A potential disregard for the mutual benefits of social relationships and the broader societal values and principles.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295288"/>
            <a:ext cx="5340457" cy="766068"/>
          </a:xfrm>
          <a:prstGeom prst="rect">
            <a:avLst/>
          </a:prstGeom>
        </p:spPr>
        <p:txBody>
          <a:bodyPr anchor="t" rtlCol="false" tIns="0" lIns="0" bIns="0" rIns="0">
            <a:spAutoFit/>
          </a:bodyPr>
          <a:lstStyle/>
          <a:p>
            <a:pPr>
              <a:lnSpc>
                <a:spcPts val="2874"/>
              </a:lnSpc>
            </a:pPr>
            <a:r>
              <a:rPr lang="en-US" sz="3422">
                <a:solidFill>
                  <a:srgbClr val="EAE8EB"/>
                </a:solidFill>
                <a:latin typeface="Gagalin"/>
              </a:rPr>
              <a:t>Universal Ethical Principles Orientation</a:t>
            </a:r>
          </a:p>
        </p:txBody>
      </p:sp>
      <p:sp>
        <p:nvSpPr>
          <p:cNvPr name="TextBox 9" id="9"/>
          <p:cNvSpPr txBox="true"/>
          <p:nvPr/>
        </p:nvSpPr>
        <p:spPr>
          <a:xfrm rot="0">
            <a:off x="1232614" y="4370547"/>
            <a:ext cx="4017422" cy="2278801"/>
          </a:xfrm>
          <a:prstGeom prst="rect">
            <a:avLst/>
          </a:prstGeom>
        </p:spPr>
        <p:txBody>
          <a:bodyPr anchor="t" rtlCol="false" tIns="0" lIns="0" bIns="0" rIns="0">
            <a:spAutoFit/>
          </a:bodyPr>
          <a:lstStyle/>
          <a:p>
            <a:pPr marL="466007" indent="-233004" lvl="1">
              <a:lnSpc>
                <a:spcPts val="3021"/>
              </a:lnSpc>
              <a:buFont typeface="Arial"/>
              <a:buChar char="•"/>
            </a:pPr>
            <a:r>
              <a:rPr lang="en-US" sz="2158">
                <a:solidFill>
                  <a:srgbClr val="FFFFFF"/>
                </a:solidFill>
                <a:latin typeface="Glacial Indifference"/>
              </a:rPr>
              <a:t>Individuals develop a strong sense of personal ethics and morality that is not dependent on social norms or institutions.</a:t>
            </a:r>
          </a:p>
          <a:p>
            <a:pPr marL="466007" indent="-233004" lvl="1">
              <a:lnSpc>
                <a:spcPts val="3021"/>
              </a:lnSpc>
              <a:buFont typeface="Arial"/>
              <a:buChar char="•"/>
            </a:pPr>
            <a:r>
              <a:rPr lang="en-US" sz="2158">
                <a:solidFill>
                  <a:srgbClr val="FFFFFF"/>
                </a:solidFill>
                <a:latin typeface="Glacial Indifference"/>
              </a:rPr>
              <a:t>Focus on abstract ethical principles and ideals</a:t>
            </a:r>
          </a:p>
        </p:txBody>
      </p:sp>
      <p:sp>
        <p:nvSpPr>
          <p:cNvPr name="TextBox 10" id="10"/>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1" id="11"/>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a:t>
            </a:r>
          </a:p>
        </p:txBody>
      </p:sp>
      <p:sp>
        <p:nvSpPr>
          <p:cNvPr name="TextBox 12" id="12"/>
          <p:cNvSpPr txBox="true"/>
          <p:nvPr/>
        </p:nvSpPr>
        <p:spPr>
          <a:xfrm rot="0">
            <a:off x="10088227" y="4370547"/>
            <a:ext cx="5551321" cy="3040801"/>
          </a:xfrm>
          <a:prstGeom prst="rect">
            <a:avLst/>
          </a:prstGeom>
        </p:spPr>
        <p:txBody>
          <a:bodyPr anchor="t" rtlCol="false" tIns="0" lIns="0" bIns="0" rIns="0">
            <a:spAutoFit/>
          </a:bodyPr>
          <a:lstStyle/>
          <a:p>
            <a:pPr algn="just" marL="466007" indent="-233004" lvl="1">
              <a:lnSpc>
                <a:spcPts val="3021"/>
              </a:lnSpc>
              <a:buFont typeface="Arial"/>
              <a:buChar char="•"/>
            </a:pPr>
            <a:r>
              <a:rPr lang="en-US" sz="2158">
                <a:solidFill>
                  <a:srgbClr val="000000"/>
                </a:solidFill>
                <a:latin typeface="Glacial Indifference"/>
              </a:rPr>
              <a:t>May struggle to apply abstract ethical principles to real-world situations.</a:t>
            </a:r>
          </a:p>
          <a:p>
            <a:pPr algn="just" marL="466007" indent="-233004" lvl="1">
              <a:lnSpc>
                <a:spcPts val="3021"/>
              </a:lnSpc>
              <a:buFont typeface="Arial"/>
              <a:buChar char="•"/>
            </a:pPr>
            <a:r>
              <a:rPr lang="en-US" sz="2158">
                <a:solidFill>
                  <a:srgbClr val="000000"/>
                </a:solidFill>
                <a:latin typeface="Glacial Indifference"/>
              </a:rPr>
              <a:t>May excel due to their strong sense of justice and fairness. </a:t>
            </a:r>
          </a:p>
          <a:p>
            <a:pPr algn="just" marL="466007" indent="-233004" lvl="1">
              <a:lnSpc>
                <a:spcPts val="3021"/>
              </a:lnSpc>
              <a:buFont typeface="Arial"/>
              <a:buChar char="•"/>
            </a:pPr>
            <a:r>
              <a:rPr lang="en-US" sz="2158">
                <a:solidFill>
                  <a:srgbClr val="000000"/>
                </a:solidFill>
                <a:latin typeface="Glacial Indifference"/>
              </a:rPr>
              <a:t>A more principled approach to ethical decision-making, and may be highly motivated to do what is right based on their sense of morality.</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45" r="0" b="7745"/>
          <a:stretch>
            <a:fillRect/>
          </a:stretch>
        </p:blipFill>
        <p:spPr>
          <a:xfrm flipH="false" flipV="false" rot="-517475">
            <a:off x="-458920" y="8636390"/>
            <a:ext cx="19205839" cy="3550444"/>
          </a:xfrm>
          <a:prstGeom prst="rect">
            <a:avLst/>
          </a:prstGeom>
        </p:spPr>
      </p:pic>
      <p:pic>
        <p:nvPicPr>
          <p:cNvPr name="Picture 3" id="3"/>
          <p:cNvPicPr>
            <a:picLocks noChangeAspect="true"/>
          </p:cNvPicPr>
          <p:nvPr/>
        </p:nvPicPr>
        <p:blipFill>
          <a:blip r:embed="rId3"/>
          <a:srcRect l="0" t="15054" r="0" b="15054"/>
          <a:stretch>
            <a:fillRect/>
          </a:stretch>
        </p:blipFill>
        <p:spPr>
          <a:xfrm flipH="false" flipV="false" rot="0">
            <a:off x="1028700" y="1162856"/>
            <a:ext cx="16599014" cy="8229600"/>
          </a:xfrm>
          <a:prstGeom prst="rect">
            <a:avLst/>
          </a:prstGeom>
        </p:spPr>
      </p:pic>
      <p:sp>
        <p:nvSpPr>
          <p:cNvPr name="TextBox 4" id="4"/>
          <p:cNvSpPr txBox="true"/>
          <p:nvPr/>
        </p:nvSpPr>
        <p:spPr>
          <a:xfrm rot="0">
            <a:off x="1028700" y="374820"/>
            <a:ext cx="9526743" cy="788035"/>
          </a:xfrm>
          <a:prstGeom prst="rect">
            <a:avLst/>
          </a:prstGeom>
        </p:spPr>
        <p:txBody>
          <a:bodyPr anchor="t" rtlCol="false" tIns="0" lIns="0" bIns="0" rIns="0">
            <a:spAutoFit/>
          </a:bodyPr>
          <a:lstStyle/>
          <a:p>
            <a:pPr>
              <a:lnSpc>
                <a:spcPts val="6439"/>
              </a:lnSpc>
            </a:pPr>
            <a:r>
              <a:rPr lang="en-US" sz="4599" spc="413">
                <a:solidFill>
                  <a:srgbClr val="4B2F57"/>
                </a:solidFill>
                <a:latin typeface="Gagalin"/>
              </a:rPr>
              <a:t>TODAYS' BUSINESS ENVIRONMENT</a:t>
            </a:r>
          </a:p>
        </p:txBody>
      </p:sp>
      <p:sp>
        <p:nvSpPr>
          <p:cNvPr name="TextBox 5" id="5"/>
          <p:cNvSpPr txBox="true"/>
          <p:nvPr/>
        </p:nvSpPr>
        <p:spPr>
          <a:xfrm rot="0">
            <a:off x="2018443" y="5164140"/>
            <a:ext cx="6747921" cy="1406525"/>
          </a:xfrm>
          <a:prstGeom prst="rect">
            <a:avLst/>
          </a:prstGeom>
        </p:spPr>
        <p:txBody>
          <a:bodyPr anchor="t" rtlCol="false" tIns="0" lIns="0" bIns="0" rIns="0">
            <a:spAutoFit/>
          </a:bodyPr>
          <a:lstStyle/>
          <a:p>
            <a:pPr>
              <a:lnSpc>
                <a:spcPts val="2800"/>
              </a:lnSpc>
            </a:pPr>
            <a:r>
              <a:rPr lang="en-US" sz="2000">
                <a:solidFill>
                  <a:srgbClr val="000000"/>
                </a:solidFill>
                <a:latin typeface="Inter"/>
              </a:rPr>
              <a:t>Autistic individuals may struggle with some social norms related to professionalism, such as dress codes, office etiquette, and appropriate behavior in meetings or presentations.</a:t>
            </a:r>
          </a:p>
        </p:txBody>
      </p:sp>
      <p:sp>
        <p:nvSpPr>
          <p:cNvPr name="TextBox 6" id="6"/>
          <p:cNvSpPr txBox="true"/>
          <p:nvPr/>
        </p:nvSpPr>
        <p:spPr>
          <a:xfrm rot="0">
            <a:off x="1649297" y="4769806"/>
            <a:ext cx="2362603"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Professionalism:</a:t>
            </a:r>
          </a:p>
        </p:txBody>
      </p:sp>
      <p:sp>
        <p:nvSpPr>
          <p:cNvPr name="TextBox 7" id="7"/>
          <p:cNvSpPr txBox="true"/>
          <p:nvPr/>
        </p:nvSpPr>
        <p:spPr>
          <a:xfrm rot="0">
            <a:off x="2018443" y="6979931"/>
            <a:ext cx="6747921" cy="2111375"/>
          </a:xfrm>
          <a:prstGeom prst="rect">
            <a:avLst/>
          </a:prstGeom>
        </p:spPr>
        <p:txBody>
          <a:bodyPr anchor="t" rtlCol="false" tIns="0" lIns="0" bIns="0" rIns="0">
            <a:spAutoFit/>
          </a:bodyPr>
          <a:lstStyle/>
          <a:p>
            <a:pPr>
              <a:lnSpc>
                <a:spcPts val="2800"/>
              </a:lnSpc>
            </a:pPr>
            <a:r>
              <a:rPr lang="en-US" sz="2000">
                <a:solidFill>
                  <a:srgbClr val="000000"/>
                </a:solidFill>
                <a:latin typeface="Inter"/>
              </a:rPr>
              <a:t>Autistic individuals may struggle with communication skills, including verbal and nonverbal communication, social cues, and interpreting emotions. This can make it challenging for them to work in teams or collaborate with others, which can be important in many business roles.</a:t>
            </a:r>
          </a:p>
        </p:txBody>
      </p:sp>
      <p:sp>
        <p:nvSpPr>
          <p:cNvPr name="TextBox 8" id="8"/>
          <p:cNvSpPr txBox="true"/>
          <p:nvPr/>
        </p:nvSpPr>
        <p:spPr>
          <a:xfrm rot="0">
            <a:off x="1649297" y="6585597"/>
            <a:ext cx="2512659"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Communication:</a:t>
            </a:r>
          </a:p>
        </p:txBody>
      </p:sp>
      <p:sp>
        <p:nvSpPr>
          <p:cNvPr name="TextBox 9" id="9"/>
          <p:cNvSpPr txBox="true"/>
          <p:nvPr/>
        </p:nvSpPr>
        <p:spPr>
          <a:xfrm rot="0">
            <a:off x="1649297" y="2243439"/>
            <a:ext cx="7231432" cy="1108710"/>
          </a:xfrm>
          <a:prstGeom prst="rect">
            <a:avLst/>
          </a:prstGeom>
        </p:spPr>
        <p:txBody>
          <a:bodyPr anchor="t" rtlCol="false" tIns="0" lIns="0" bIns="0" rIns="0">
            <a:spAutoFit/>
          </a:bodyPr>
          <a:lstStyle/>
          <a:p>
            <a:pPr>
              <a:lnSpc>
                <a:spcPts val="2940"/>
              </a:lnSpc>
            </a:pPr>
            <a:r>
              <a:rPr lang="en-US" sz="2100">
                <a:solidFill>
                  <a:srgbClr val="000000"/>
                </a:solidFill>
                <a:latin typeface="Inter"/>
              </a:rPr>
              <a:t>These are some of the skills that autistic people struggle iin, which are an essential requirement in todays' business environment:</a:t>
            </a:r>
          </a:p>
        </p:txBody>
      </p:sp>
      <p:sp>
        <p:nvSpPr>
          <p:cNvPr name="TextBox 10" id="10"/>
          <p:cNvSpPr txBox="true"/>
          <p:nvPr/>
        </p:nvSpPr>
        <p:spPr>
          <a:xfrm rot="0">
            <a:off x="1649297" y="3368996"/>
            <a:ext cx="2029147"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Networking:</a:t>
            </a:r>
          </a:p>
        </p:txBody>
      </p:sp>
      <p:sp>
        <p:nvSpPr>
          <p:cNvPr name="AutoShape 11" id="11"/>
          <p:cNvSpPr/>
          <p:nvPr/>
        </p:nvSpPr>
        <p:spPr>
          <a:xfrm rot="0">
            <a:off x="5935980" y="5518134"/>
            <a:ext cx="6492240"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0034693" y="3763331"/>
            <a:ext cx="7364815" cy="1406525"/>
          </a:xfrm>
          <a:prstGeom prst="rect">
            <a:avLst/>
          </a:prstGeom>
        </p:spPr>
        <p:txBody>
          <a:bodyPr anchor="t" rtlCol="false" tIns="0" lIns="0" bIns="0" rIns="0">
            <a:spAutoFit/>
          </a:bodyPr>
          <a:lstStyle/>
          <a:p>
            <a:pPr>
              <a:lnSpc>
                <a:spcPts val="2800"/>
              </a:lnSpc>
            </a:pPr>
            <a:r>
              <a:rPr lang="en-US" sz="2000">
                <a:solidFill>
                  <a:srgbClr val="000000"/>
                </a:solidFill>
                <a:latin typeface="Inter"/>
              </a:rPr>
              <a:t>Appraisal processes may also fail to account for the challenges that autistic individuals face in navigating the workplace and building relationships, leading to unfair evaluations and consequences. </a:t>
            </a:r>
          </a:p>
        </p:txBody>
      </p:sp>
      <p:sp>
        <p:nvSpPr>
          <p:cNvPr name="TextBox 13" id="13"/>
          <p:cNvSpPr txBox="true"/>
          <p:nvPr/>
        </p:nvSpPr>
        <p:spPr>
          <a:xfrm rot="0">
            <a:off x="9770240" y="3368996"/>
            <a:ext cx="2029147"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Appraisals:</a:t>
            </a:r>
          </a:p>
        </p:txBody>
      </p:sp>
      <p:sp>
        <p:nvSpPr>
          <p:cNvPr name="TextBox 14" id="14"/>
          <p:cNvSpPr txBox="true"/>
          <p:nvPr/>
        </p:nvSpPr>
        <p:spPr>
          <a:xfrm rot="0">
            <a:off x="10195467" y="5592765"/>
            <a:ext cx="7320752" cy="1406525"/>
          </a:xfrm>
          <a:prstGeom prst="rect">
            <a:avLst/>
          </a:prstGeom>
        </p:spPr>
        <p:txBody>
          <a:bodyPr anchor="t" rtlCol="false" tIns="0" lIns="0" bIns="0" rIns="0">
            <a:spAutoFit/>
          </a:bodyPr>
          <a:lstStyle/>
          <a:p>
            <a:pPr>
              <a:lnSpc>
                <a:spcPts val="2800"/>
              </a:lnSpc>
            </a:pPr>
            <a:r>
              <a:rPr lang="en-US" sz="2000">
                <a:solidFill>
                  <a:srgbClr val="000000"/>
                </a:solidFill>
                <a:latin typeface="Inter"/>
              </a:rPr>
              <a:t>Promotion and assessment processes may favor communication styles, social behaviors, and cognitive abilities of neurotypical employees, which can exclude autistic individuals who have different strengths.</a:t>
            </a:r>
          </a:p>
        </p:txBody>
      </p:sp>
      <p:sp>
        <p:nvSpPr>
          <p:cNvPr name="TextBox 15" id="15"/>
          <p:cNvSpPr txBox="true"/>
          <p:nvPr/>
        </p:nvSpPr>
        <p:spPr>
          <a:xfrm rot="0">
            <a:off x="9770240" y="5198431"/>
            <a:ext cx="2029147"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Promotions:</a:t>
            </a:r>
          </a:p>
        </p:txBody>
      </p:sp>
      <p:sp>
        <p:nvSpPr>
          <p:cNvPr name="TextBox 16" id="16"/>
          <p:cNvSpPr txBox="true"/>
          <p:nvPr/>
        </p:nvSpPr>
        <p:spPr>
          <a:xfrm rot="0">
            <a:off x="10034693" y="7393316"/>
            <a:ext cx="6747921" cy="1758950"/>
          </a:xfrm>
          <a:prstGeom prst="rect">
            <a:avLst/>
          </a:prstGeom>
        </p:spPr>
        <p:txBody>
          <a:bodyPr anchor="t" rtlCol="false" tIns="0" lIns="0" bIns="0" rIns="0">
            <a:spAutoFit/>
          </a:bodyPr>
          <a:lstStyle/>
          <a:p>
            <a:pPr>
              <a:lnSpc>
                <a:spcPts val="2800"/>
              </a:lnSpc>
            </a:pPr>
            <a:r>
              <a:rPr lang="en-US" sz="2000">
                <a:solidFill>
                  <a:srgbClr val="000000"/>
                </a:solidFill>
                <a:latin typeface="Inter"/>
              </a:rPr>
              <a:t>In job interviews, candidates are often evaluated on their communication skills and social behaviors, which can be challenging for autistic individuals who may struggle with nonverbal cues, social reciprocity, and small talk.</a:t>
            </a:r>
          </a:p>
        </p:txBody>
      </p:sp>
      <p:sp>
        <p:nvSpPr>
          <p:cNvPr name="TextBox 17" id="17"/>
          <p:cNvSpPr txBox="true"/>
          <p:nvPr/>
        </p:nvSpPr>
        <p:spPr>
          <a:xfrm rot="0">
            <a:off x="9770240" y="7008506"/>
            <a:ext cx="2029147" cy="365760"/>
          </a:xfrm>
          <a:prstGeom prst="rect">
            <a:avLst/>
          </a:prstGeom>
        </p:spPr>
        <p:txBody>
          <a:bodyPr anchor="t" rtlCol="false" tIns="0" lIns="0" bIns="0" rIns="0">
            <a:spAutoFit/>
          </a:bodyPr>
          <a:lstStyle/>
          <a:p>
            <a:pPr>
              <a:lnSpc>
                <a:spcPts val="2940"/>
              </a:lnSpc>
            </a:pPr>
            <a:r>
              <a:rPr lang="en-US" sz="2100" u="sng">
                <a:solidFill>
                  <a:srgbClr val="000000"/>
                </a:solidFill>
                <a:latin typeface="Inter Bold"/>
              </a:rPr>
              <a:t>Recruitments:</a:t>
            </a:r>
          </a:p>
        </p:txBody>
      </p:sp>
      <p:sp>
        <p:nvSpPr>
          <p:cNvPr name="TextBox 18" id="18"/>
          <p:cNvSpPr txBox="true"/>
          <p:nvPr/>
        </p:nvSpPr>
        <p:spPr>
          <a:xfrm rot="0">
            <a:off x="3032451" y="1452659"/>
            <a:ext cx="12223099" cy="737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Inter"/>
              </a:rPr>
              <a:t>I</a:t>
            </a:r>
            <a:r>
              <a:rPr lang="en-US" sz="2099">
                <a:solidFill>
                  <a:srgbClr val="000000"/>
                </a:solidFill>
                <a:latin typeface="Inter"/>
              </a:rPr>
              <a:t>ndividuals with autism may not progress through the stages of Kohlberg's theory in the same way as neurotypical individuals.</a:t>
            </a:r>
          </a:p>
        </p:txBody>
      </p:sp>
      <p:sp>
        <p:nvSpPr>
          <p:cNvPr name="TextBox 19" id="19"/>
          <p:cNvSpPr txBox="true"/>
          <p:nvPr/>
        </p:nvSpPr>
        <p:spPr>
          <a:xfrm rot="0">
            <a:off x="1414519" y="1443134"/>
            <a:ext cx="1516116" cy="481329"/>
          </a:xfrm>
          <a:prstGeom prst="rect">
            <a:avLst/>
          </a:prstGeom>
        </p:spPr>
        <p:txBody>
          <a:bodyPr anchor="t" rtlCol="false" tIns="0" lIns="0" bIns="0" rIns="0">
            <a:spAutoFit/>
          </a:bodyPr>
          <a:lstStyle/>
          <a:p>
            <a:pPr>
              <a:lnSpc>
                <a:spcPts val="3920"/>
              </a:lnSpc>
            </a:pPr>
            <a:r>
              <a:rPr lang="en-US" sz="2800" spc="252">
                <a:solidFill>
                  <a:srgbClr val="4B2F57"/>
                </a:solidFill>
                <a:latin typeface="Gagalin"/>
              </a:rPr>
              <a:t>RESULT</a:t>
            </a:r>
          </a:p>
        </p:txBody>
      </p:sp>
      <p:sp>
        <p:nvSpPr>
          <p:cNvPr name="TextBox 20" id="20"/>
          <p:cNvSpPr txBox="true"/>
          <p:nvPr/>
        </p:nvSpPr>
        <p:spPr>
          <a:xfrm rot="0">
            <a:off x="2018443" y="3763331"/>
            <a:ext cx="7125557" cy="1054100"/>
          </a:xfrm>
          <a:prstGeom prst="rect">
            <a:avLst/>
          </a:prstGeom>
        </p:spPr>
        <p:txBody>
          <a:bodyPr anchor="t" rtlCol="false" tIns="0" lIns="0" bIns="0" rIns="0">
            <a:spAutoFit/>
          </a:bodyPr>
          <a:lstStyle/>
          <a:p>
            <a:pPr>
              <a:lnSpc>
                <a:spcPts val="2800"/>
              </a:lnSpc>
            </a:pPr>
            <a:r>
              <a:rPr lang="en-US" sz="2000">
                <a:solidFill>
                  <a:srgbClr val="000000"/>
                </a:solidFill>
                <a:latin typeface="Inter"/>
              </a:rPr>
              <a:t>Networking is a crucial part of business, but it can be difficult for autistic individuals who may struggle with social skills, small talk, and interpreting social cues.</a:t>
            </a:r>
          </a:p>
        </p:txBody>
      </p:sp>
      <p:sp>
        <p:nvSpPr>
          <p:cNvPr name="TextBox 21" id="21"/>
          <p:cNvSpPr txBox="true"/>
          <p:nvPr/>
        </p:nvSpPr>
        <p:spPr>
          <a:xfrm rot="0">
            <a:off x="9628318" y="2243439"/>
            <a:ext cx="7887901" cy="737235"/>
          </a:xfrm>
          <a:prstGeom prst="rect">
            <a:avLst/>
          </a:prstGeom>
        </p:spPr>
        <p:txBody>
          <a:bodyPr anchor="t" rtlCol="false" tIns="0" lIns="0" bIns="0" rIns="0">
            <a:spAutoFit/>
          </a:bodyPr>
          <a:lstStyle/>
          <a:p>
            <a:pPr>
              <a:lnSpc>
                <a:spcPts val="2940"/>
              </a:lnSpc>
            </a:pPr>
            <a:r>
              <a:rPr lang="en-US" sz="2100">
                <a:solidFill>
                  <a:srgbClr val="000000"/>
                </a:solidFill>
                <a:latin typeface="Inter"/>
              </a:rPr>
              <a:t>Some aspects of todays' business operations that have failed to be inclusive of the autistc minority.</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054" r="0" b="65937"/>
          <a:stretch>
            <a:fillRect/>
          </a:stretch>
        </p:blipFill>
        <p:spPr>
          <a:xfrm flipH="false" flipV="false" rot="0">
            <a:off x="1028700" y="1212257"/>
            <a:ext cx="16599014" cy="2238126"/>
          </a:xfrm>
          <a:prstGeom prst="rect">
            <a:avLst/>
          </a:prstGeom>
        </p:spPr>
      </p:pic>
      <p:sp>
        <p:nvSpPr>
          <p:cNvPr name="TextBox 3" id="3"/>
          <p:cNvSpPr txBox="true"/>
          <p:nvPr/>
        </p:nvSpPr>
        <p:spPr>
          <a:xfrm rot="0">
            <a:off x="1028700" y="374820"/>
            <a:ext cx="9526743" cy="788035"/>
          </a:xfrm>
          <a:prstGeom prst="rect">
            <a:avLst/>
          </a:prstGeom>
        </p:spPr>
        <p:txBody>
          <a:bodyPr anchor="t" rtlCol="false" tIns="0" lIns="0" bIns="0" rIns="0">
            <a:spAutoFit/>
          </a:bodyPr>
          <a:lstStyle/>
          <a:p>
            <a:pPr>
              <a:lnSpc>
                <a:spcPts val="6439"/>
              </a:lnSpc>
            </a:pPr>
            <a:r>
              <a:rPr lang="en-US" sz="4599" spc="413">
                <a:solidFill>
                  <a:srgbClr val="4B2F57"/>
                </a:solidFill>
                <a:latin typeface="Gagalin"/>
              </a:rPr>
              <a:t> IT'S ALL NOT SO GRIM FOR US</a:t>
            </a:r>
          </a:p>
        </p:txBody>
      </p:sp>
      <p:sp>
        <p:nvSpPr>
          <p:cNvPr name="TextBox 4" id="4"/>
          <p:cNvSpPr txBox="true"/>
          <p:nvPr/>
        </p:nvSpPr>
        <p:spPr>
          <a:xfrm rot="0">
            <a:off x="1270400" y="1434143"/>
            <a:ext cx="15988900" cy="1665140"/>
          </a:xfrm>
          <a:prstGeom prst="rect">
            <a:avLst/>
          </a:prstGeom>
        </p:spPr>
        <p:txBody>
          <a:bodyPr anchor="t" rtlCol="false" tIns="0" lIns="0" bIns="0" rIns="0">
            <a:spAutoFit/>
          </a:bodyPr>
          <a:lstStyle/>
          <a:p>
            <a:pPr>
              <a:lnSpc>
                <a:spcPts val="2662"/>
              </a:lnSpc>
            </a:pPr>
            <a:r>
              <a:rPr lang="en-US" sz="1901">
                <a:solidFill>
                  <a:srgbClr val="000000"/>
                </a:solidFill>
                <a:latin typeface="Inter"/>
              </a:rPr>
              <a:t>Autistic individuals can offer unique strengths to the business environment, such as </a:t>
            </a:r>
            <a:r>
              <a:rPr lang="en-US" sz="1901">
                <a:solidFill>
                  <a:srgbClr val="000000"/>
                </a:solidFill>
                <a:latin typeface="Inter Bold Italics"/>
              </a:rPr>
              <a:t>attention to detail, deep knowledge and focus, and innovative problem-solving skills</a:t>
            </a:r>
            <a:r>
              <a:rPr lang="en-US" sz="1901">
                <a:solidFill>
                  <a:srgbClr val="000000"/>
                </a:solidFill>
                <a:latin typeface="Inter"/>
              </a:rPr>
              <a:t>. In addition to the examples given, autistic individuals may </a:t>
            </a:r>
            <a:r>
              <a:rPr lang="en-US" sz="1901">
                <a:solidFill>
                  <a:srgbClr val="000000"/>
                </a:solidFill>
                <a:latin typeface="Inter Bold Italics"/>
              </a:rPr>
              <a:t>excel in roles that require repetitive tasks or adherence to strict guidelines</a:t>
            </a:r>
            <a:r>
              <a:rPr lang="en-US" sz="1901">
                <a:solidFill>
                  <a:srgbClr val="000000"/>
                </a:solidFill>
                <a:latin typeface="Inter"/>
              </a:rPr>
              <a:t>, such as accounting, auditing, or quality assurance. They may also have a </a:t>
            </a:r>
            <a:r>
              <a:rPr lang="en-US" sz="1901">
                <a:solidFill>
                  <a:srgbClr val="000000"/>
                </a:solidFill>
                <a:latin typeface="Inter Bold Italics"/>
              </a:rPr>
              <a:t>strong sense of ethics and may be more likely to prioritize honesty and transparency in their work.</a:t>
            </a:r>
            <a:r>
              <a:rPr lang="en-US" sz="1901">
                <a:solidFill>
                  <a:srgbClr val="000000"/>
                </a:solidFill>
                <a:latin typeface="Inter"/>
              </a:rPr>
              <a:t> By recognizing and leveraging these strengths, businesses can create a more diverse and inclusive workforce and tap into valuable talent that may have been previously overlooked.</a:t>
            </a:r>
          </a:p>
        </p:txBody>
      </p:sp>
      <p:pic>
        <p:nvPicPr>
          <p:cNvPr name="Picture 5" id="5"/>
          <p:cNvPicPr>
            <a:picLocks noChangeAspect="true"/>
          </p:cNvPicPr>
          <p:nvPr/>
        </p:nvPicPr>
        <p:blipFill>
          <a:blip r:embed="rId3"/>
          <a:srcRect l="0" t="18751" r="0" b="66486"/>
          <a:stretch>
            <a:fillRect/>
          </a:stretch>
        </p:blipFill>
        <p:spPr>
          <a:xfrm flipH="false" flipV="false" rot="0">
            <a:off x="1028700" y="3564683"/>
            <a:ext cx="16599014" cy="1738152"/>
          </a:xfrm>
          <a:prstGeom prst="rect">
            <a:avLst/>
          </a:prstGeom>
        </p:spPr>
      </p:pic>
      <p:sp>
        <p:nvSpPr>
          <p:cNvPr name="TextBox 6" id="6"/>
          <p:cNvSpPr txBox="true"/>
          <p:nvPr/>
        </p:nvSpPr>
        <p:spPr>
          <a:xfrm rot="0">
            <a:off x="1270400" y="3647100"/>
            <a:ext cx="15743386" cy="1480185"/>
          </a:xfrm>
          <a:prstGeom prst="rect">
            <a:avLst/>
          </a:prstGeom>
        </p:spPr>
        <p:txBody>
          <a:bodyPr anchor="t" rtlCol="false" tIns="0" lIns="0" bIns="0" rIns="0">
            <a:spAutoFit/>
          </a:bodyPr>
          <a:lstStyle/>
          <a:p>
            <a:pPr>
              <a:lnSpc>
                <a:spcPts val="2940"/>
              </a:lnSpc>
            </a:pPr>
            <a:r>
              <a:rPr lang="en-US" sz="2100">
                <a:solidFill>
                  <a:srgbClr val="000000"/>
                </a:solidFill>
                <a:latin typeface="Inter"/>
              </a:rPr>
              <a:t>In autistic individuals sometimes a lack of empathy and sympathy. in a business context can lead to more objective decision-making, free from emotional biases. Individuals with autism can analyze situations logically, relying on facts and evidence to arrive at solutions. For example, Individuals with autism may be less likely to be influenced by emotional appeals in negotiations and personal biases in hiring decisions.</a:t>
            </a:r>
          </a:p>
        </p:txBody>
      </p:sp>
      <p:pic>
        <p:nvPicPr>
          <p:cNvPr name="Picture 7" id="7"/>
          <p:cNvPicPr>
            <a:picLocks noChangeAspect="true"/>
          </p:cNvPicPr>
          <p:nvPr/>
        </p:nvPicPr>
        <p:blipFill>
          <a:blip r:embed="rId4"/>
          <a:srcRect l="0" t="9202" r="0" b="76269"/>
          <a:stretch>
            <a:fillRect/>
          </a:stretch>
        </p:blipFill>
        <p:spPr>
          <a:xfrm flipH="false" flipV="false" rot="0">
            <a:off x="1028700" y="5417135"/>
            <a:ext cx="16599014" cy="1710636"/>
          </a:xfrm>
          <a:prstGeom prst="rect">
            <a:avLst/>
          </a:prstGeom>
        </p:spPr>
      </p:pic>
      <p:sp>
        <p:nvSpPr>
          <p:cNvPr name="TextBox 8" id="8"/>
          <p:cNvSpPr txBox="true"/>
          <p:nvPr/>
        </p:nvSpPr>
        <p:spPr>
          <a:xfrm rot="0">
            <a:off x="1270400" y="5879737"/>
            <a:ext cx="15574233" cy="728283"/>
          </a:xfrm>
          <a:prstGeom prst="rect">
            <a:avLst/>
          </a:prstGeom>
        </p:spPr>
        <p:txBody>
          <a:bodyPr anchor="t" rtlCol="false" tIns="0" lIns="0" bIns="0" rIns="0">
            <a:spAutoFit/>
          </a:bodyPr>
          <a:lstStyle/>
          <a:p>
            <a:pPr>
              <a:lnSpc>
                <a:spcPts val="2908"/>
              </a:lnSpc>
            </a:pPr>
            <a:r>
              <a:rPr lang="en-US" sz="2077">
                <a:solidFill>
                  <a:srgbClr val="000000"/>
                </a:solidFill>
                <a:latin typeface="Inter"/>
              </a:rPr>
              <a:t>There are many successful business leaders today who identify as being on the autism spectrum, including </a:t>
            </a:r>
            <a:r>
              <a:rPr lang="en-US" sz="2077">
                <a:solidFill>
                  <a:srgbClr val="000000"/>
                </a:solidFill>
                <a:latin typeface="Inter Bold Italics"/>
              </a:rPr>
              <a:t>Temple Grandin</a:t>
            </a:r>
            <a:r>
              <a:rPr lang="en-US" sz="2077">
                <a:solidFill>
                  <a:srgbClr val="000000"/>
                </a:solidFill>
                <a:latin typeface="Inter"/>
              </a:rPr>
              <a:t>, the </a:t>
            </a:r>
            <a:r>
              <a:rPr lang="en-US" sz="2077">
                <a:solidFill>
                  <a:srgbClr val="000000"/>
                </a:solidFill>
                <a:latin typeface="Inter Bold Italics"/>
              </a:rPr>
              <a:t>renowned animal behavior expert and advocate</a:t>
            </a:r>
            <a:r>
              <a:rPr lang="en-US" sz="2077">
                <a:solidFill>
                  <a:srgbClr val="000000"/>
                </a:solidFill>
                <a:latin typeface="Inter"/>
              </a:rPr>
              <a:t>, and </a:t>
            </a:r>
            <a:r>
              <a:rPr lang="en-US" sz="2077">
                <a:solidFill>
                  <a:srgbClr val="000000"/>
                </a:solidFill>
                <a:latin typeface="Inter Bold Italics"/>
              </a:rPr>
              <a:t>Steve Silberman</a:t>
            </a:r>
            <a:r>
              <a:rPr lang="en-US" sz="2077">
                <a:solidFill>
                  <a:srgbClr val="000000"/>
                </a:solidFill>
                <a:latin typeface="Inter"/>
              </a:rPr>
              <a:t>, a well-known </a:t>
            </a:r>
            <a:r>
              <a:rPr lang="en-US" sz="2077">
                <a:solidFill>
                  <a:srgbClr val="000000"/>
                </a:solidFill>
                <a:latin typeface="Inter Bold Italics"/>
              </a:rPr>
              <a:t>journalist and author</a:t>
            </a:r>
            <a:r>
              <a:rPr lang="en-US" sz="2077">
                <a:solidFill>
                  <a:srgbClr val="000000"/>
                </a:solidFill>
                <a:latin typeface="Inter"/>
              </a:rPr>
              <a:t>.</a:t>
            </a:r>
          </a:p>
        </p:txBody>
      </p:sp>
      <p:pic>
        <p:nvPicPr>
          <p:cNvPr name="Picture 9" id="9"/>
          <p:cNvPicPr>
            <a:picLocks noChangeAspect="true"/>
          </p:cNvPicPr>
          <p:nvPr/>
        </p:nvPicPr>
        <p:blipFill>
          <a:blip r:embed="rId4"/>
          <a:srcRect l="0" t="9202" r="0" b="76269"/>
          <a:stretch>
            <a:fillRect/>
          </a:stretch>
        </p:blipFill>
        <p:spPr>
          <a:xfrm flipH="false" flipV="false" rot="0">
            <a:off x="1028700" y="7242071"/>
            <a:ext cx="16599014" cy="1710636"/>
          </a:xfrm>
          <a:prstGeom prst="rect">
            <a:avLst/>
          </a:prstGeom>
        </p:spPr>
      </p:pic>
      <p:sp>
        <p:nvSpPr>
          <p:cNvPr name="TextBox 10" id="10"/>
          <p:cNvSpPr txBox="true"/>
          <p:nvPr/>
        </p:nvSpPr>
        <p:spPr>
          <a:xfrm rot="0">
            <a:off x="1356883" y="7704673"/>
            <a:ext cx="15574233" cy="728283"/>
          </a:xfrm>
          <a:prstGeom prst="rect">
            <a:avLst/>
          </a:prstGeom>
        </p:spPr>
        <p:txBody>
          <a:bodyPr anchor="t" rtlCol="false" tIns="0" lIns="0" bIns="0" rIns="0">
            <a:spAutoFit/>
          </a:bodyPr>
          <a:lstStyle/>
          <a:p>
            <a:pPr>
              <a:lnSpc>
                <a:spcPts val="2908"/>
              </a:lnSpc>
            </a:pPr>
            <a:r>
              <a:rPr lang="en-US" sz="2077">
                <a:solidFill>
                  <a:srgbClr val="000000"/>
                </a:solidFill>
                <a:latin typeface="Inter"/>
              </a:rPr>
              <a:t>Some companies have implemented more inclusive hiring practices and workplace accommodations to support neurodiverse individuals, such as Microsoft's </a:t>
            </a:r>
            <a:r>
              <a:rPr lang="en-US" sz="2077">
                <a:solidFill>
                  <a:srgbClr val="000000"/>
                </a:solidFill>
                <a:latin typeface="Inter Bold Italics"/>
              </a:rPr>
              <a:t>"Autism Hiring Program"</a:t>
            </a:r>
            <a:r>
              <a:rPr lang="en-US" sz="2077">
                <a:solidFill>
                  <a:srgbClr val="000000"/>
                </a:solidFill>
                <a:latin typeface="Inter"/>
              </a:rPr>
              <a:t> and SAP's </a:t>
            </a:r>
            <a:r>
              <a:rPr lang="en-US" sz="2077">
                <a:solidFill>
                  <a:srgbClr val="000000"/>
                </a:solidFill>
                <a:latin typeface="Inter Bold Italics"/>
              </a:rPr>
              <a:t>"Autism at Work" </a:t>
            </a:r>
            <a:r>
              <a:rPr lang="en-US" sz="2077">
                <a:solidFill>
                  <a:srgbClr val="000000"/>
                </a:solidFill>
                <a:latin typeface="Inter"/>
              </a:rPr>
              <a:t>initiative.</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929" r="0" b="4929"/>
          <a:stretch>
            <a:fillRect/>
          </a:stretch>
        </p:blipFill>
        <p:spPr>
          <a:xfrm flipH="false" flipV="false" rot="0">
            <a:off x="1028700" y="1295465"/>
            <a:ext cx="16230600" cy="8229600"/>
          </a:xfrm>
          <a:prstGeom prst="rect">
            <a:avLst/>
          </a:prstGeom>
        </p:spPr>
      </p:pic>
      <p:sp>
        <p:nvSpPr>
          <p:cNvPr name="TextBox 3" id="3"/>
          <p:cNvSpPr txBox="true"/>
          <p:nvPr/>
        </p:nvSpPr>
        <p:spPr>
          <a:xfrm rot="0">
            <a:off x="1028700" y="374820"/>
            <a:ext cx="9526743" cy="788035"/>
          </a:xfrm>
          <a:prstGeom prst="rect">
            <a:avLst/>
          </a:prstGeom>
        </p:spPr>
        <p:txBody>
          <a:bodyPr anchor="t" rtlCol="false" tIns="0" lIns="0" bIns="0" rIns="0">
            <a:spAutoFit/>
          </a:bodyPr>
          <a:lstStyle/>
          <a:p>
            <a:pPr>
              <a:lnSpc>
                <a:spcPts val="6439"/>
              </a:lnSpc>
            </a:pPr>
            <a:r>
              <a:rPr lang="en-US" sz="4599" spc="413">
                <a:solidFill>
                  <a:srgbClr val="4B2F57"/>
                </a:solidFill>
                <a:latin typeface="Gagalin"/>
              </a:rPr>
              <a:t>ADDRESSING THE PARADOX</a:t>
            </a:r>
          </a:p>
        </p:txBody>
      </p:sp>
      <p:sp>
        <p:nvSpPr>
          <p:cNvPr name="TextBox 4" id="4"/>
          <p:cNvSpPr txBox="true"/>
          <p:nvPr/>
        </p:nvSpPr>
        <p:spPr>
          <a:xfrm rot="0">
            <a:off x="2093871" y="1863159"/>
            <a:ext cx="14100258" cy="7544887"/>
          </a:xfrm>
          <a:prstGeom prst="rect">
            <a:avLst/>
          </a:prstGeom>
        </p:spPr>
        <p:txBody>
          <a:bodyPr anchor="t" rtlCol="false" tIns="0" lIns="0" bIns="0" rIns="0">
            <a:spAutoFit/>
          </a:bodyPr>
          <a:lstStyle/>
          <a:p>
            <a:pPr>
              <a:lnSpc>
                <a:spcPts val="3685"/>
              </a:lnSpc>
            </a:pPr>
            <a:r>
              <a:rPr lang="en-US" sz="2632">
                <a:solidFill>
                  <a:srgbClr val="504C44"/>
                </a:solidFill>
                <a:latin typeface="Inter"/>
              </a:rPr>
              <a:t> </a:t>
            </a:r>
          </a:p>
          <a:p>
            <a:pPr marL="654660" indent="-327330" lvl="1">
              <a:lnSpc>
                <a:spcPts val="4245"/>
              </a:lnSpc>
              <a:buFont typeface="Arial"/>
              <a:buChar char="•"/>
            </a:pPr>
            <a:r>
              <a:rPr lang="en-US" sz="3032">
                <a:solidFill>
                  <a:srgbClr val="504C44"/>
                </a:solidFill>
                <a:latin typeface="Inter"/>
              </a:rPr>
              <a:t>Individuals with potential autistic traits can face challenges in the modern business environment due to the emphasis on social skills and communication.</a:t>
            </a:r>
          </a:p>
          <a:p>
            <a:pPr marL="654660" indent="-327330" lvl="1">
              <a:lnSpc>
                <a:spcPts val="4245"/>
              </a:lnSpc>
              <a:buFont typeface="Arial"/>
              <a:buChar char="•"/>
            </a:pPr>
            <a:r>
              <a:rPr lang="en-US" sz="3032">
                <a:solidFill>
                  <a:srgbClr val="504C44"/>
                </a:solidFill>
                <a:latin typeface="Inter"/>
              </a:rPr>
              <a:t>Encouraging and promoting campaigns in companies like SAP and Microsoft that provide inclusivity to individuals with autism can increase diversity in the workplace and benefit from their unique skills and perspectives. </a:t>
            </a:r>
          </a:p>
          <a:p>
            <a:pPr marL="654660" indent="-327330" lvl="1">
              <a:lnSpc>
                <a:spcPts val="4245"/>
              </a:lnSpc>
              <a:buFont typeface="Arial"/>
              <a:buChar char="•"/>
            </a:pPr>
            <a:r>
              <a:rPr lang="en-US" sz="3032">
                <a:solidFill>
                  <a:srgbClr val="504C44"/>
                </a:solidFill>
                <a:latin typeface="Inter"/>
              </a:rPr>
              <a:t>It is important to ensure that differences in morality do not lead to disparities in opportunities for success in the business world. By taking an individualistic approach and paying attention to the unique needs of autistic individuals, we can address the ethical paradox and create a more inclusive and welcoming environment for all.</a:t>
            </a:r>
          </a:p>
          <a:p>
            <a:pPr>
              <a:lnSpc>
                <a:spcPts val="5645"/>
              </a:lnSpc>
            </a:pP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32624" y="2893695"/>
            <a:ext cx="15743386" cy="4451985"/>
          </a:xfrm>
          <a:prstGeom prst="rect">
            <a:avLst/>
          </a:prstGeom>
        </p:spPr>
        <p:txBody>
          <a:bodyPr anchor="t" rtlCol="false" tIns="0" lIns="0" bIns="0" rIns="0">
            <a:spAutoFit/>
          </a:bodyPr>
          <a:lstStyle/>
          <a:p>
            <a:pPr>
              <a:lnSpc>
                <a:spcPts val="2940"/>
              </a:lnSpc>
            </a:pPr>
            <a:r>
              <a:rPr lang="en-US" sz="2100" spc="35">
                <a:solidFill>
                  <a:srgbClr val="FFFFFF"/>
                </a:solidFill>
                <a:latin typeface="Inter"/>
              </a:rPr>
              <a:t>Dempsey, E. E., et al. "Morality in autism spectrum disorder: A systematic review." </a:t>
            </a:r>
            <a:r>
              <a:rPr lang="en-US" sz="2100" spc="35">
                <a:solidFill>
                  <a:srgbClr val="FFFFFF"/>
                </a:solidFill>
                <a:latin typeface="Inter"/>
              </a:rPr>
              <a:t>Development and Psychopathology 32.3 (2020): 1069-1085. [1]</a:t>
            </a:r>
          </a:p>
          <a:p>
            <a:pPr>
              <a:lnSpc>
                <a:spcPts val="2940"/>
              </a:lnSpc>
            </a:pPr>
            <a:r>
              <a:rPr lang="en-US" sz="2100" spc="35">
                <a:solidFill>
                  <a:srgbClr val="FFFFFF"/>
                </a:solidFill>
                <a:latin typeface="Inter"/>
              </a:rPr>
              <a:t>Dempsey, Erin E., et al. "Moral foundations theory in autism spectrum disorder: A qualitative investigation." Autism 24.8 (2020): 2202-2212. [2]</a:t>
            </a:r>
          </a:p>
          <a:p>
            <a:pPr>
              <a:lnSpc>
                <a:spcPts val="2940"/>
              </a:lnSpc>
            </a:pPr>
            <a:r>
              <a:rPr lang="en-US" sz="2100" spc="35">
                <a:solidFill>
                  <a:srgbClr val="FFFFFF"/>
                </a:solidFill>
                <a:latin typeface="Inter"/>
              </a:rPr>
              <a:t>Pellicano, E. (2012). The development of core cognitive skills in autism: a 3-year prospective study. Child Development, 83(2), 464-478. [3]</a:t>
            </a:r>
          </a:p>
          <a:p>
            <a:pPr>
              <a:lnSpc>
                <a:spcPts val="2940"/>
              </a:lnSpc>
            </a:pPr>
            <a:r>
              <a:rPr lang="en-US" sz="2100" spc="35">
                <a:solidFill>
                  <a:srgbClr val="FFFFFF"/>
                </a:solidFill>
                <a:latin typeface="Inter"/>
              </a:rPr>
              <a:t>St. George, A. M., &amp; White, S. W. (2012). Perceptions of social interactions in individuals with autism spectrum disorder: a review of literature. Journal of Autism and Developmental Disorders, 42(8), 1666-1683. [4]</a:t>
            </a:r>
          </a:p>
          <a:p>
            <a:pPr>
              <a:lnSpc>
                <a:spcPts val="2940"/>
              </a:lnSpc>
            </a:pPr>
            <a:r>
              <a:rPr lang="en-US" sz="2100" spc="35">
                <a:solidFill>
                  <a:srgbClr val="FFFFFF"/>
                </a:solidFill>
                <a:latin typeface="Inter"/>
              </a:rPr>
              <a:t>He, Y., Chen, J., Gong, X., Li, Y., &amp; Huang, X. (2021). Theory of mind and moral judgment in individuals with autism spectrum disorder: A meta-analysis. Autism Research, 14(2), 279-293. [5]</a:t>
            </a:r>
          </a:p>
          <a:p>
            <a:pPr>
              <a:lnSpc>
                <a:spcPts val="2940"/>
              </a:lnSpc>
            </a:pPr>
            <a:r>
              <a:rPr lang="en-US" sz="2100" spc="35">
                <a:solidFill>
                  <a:srgbClr val="FFFFFF"/>
                </a:solidFill>
                <a:latin typeface="Inter"/>
              </a:rPr>
              <a:t>AMA Journal of Ethics [6]</a:t>
            </a:r>
          </a:p>
          <a:p>
            <a:pPr>
              <a:lnSpc>
                <a:spcPts val="2940"/>
              </a:lnSpc>
            </a:pPr>
            <a:r>
              <a:rPr lang="en-US" sz="2100" spc="35">
                <a:solidFill>
                  <a:srgbClr val="FFFFFF"/>
                </a:solidFill>
                <a:latin typeface="Inter"/>
              </a:rPr>
              <a:t>Tim Cadman. Autism - The Ethical Issues [7]</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64384" y="6604065"/>
            <a:ext cx="2931795" cy="4114800"/>
          </a:xfrm>
          <a:prstGeom prst="rect">
            <a:avLst/>
          </a:prstGeom>
        </p:spPr>
      </p:pic>
      <p:sp>
        <p:nvSpPr>
          <p:cNvPr name="TextBox 4" id="4"/>
          <p:cNvSpPr txBox="true"/>
          <p:nvPr/>
        </p:nvSpPr>
        <p:spPr>
          <a:xfrm rot="0">
            <a:off x="2921486" y="756271"/>
            <a:ext cx="12445027" cy="763934"/>
          </a:xfrm>
          <a:prstGeom prst="rect">
            <a:avLst/>
          </a:prstGeom>
        </p:spPr>
        <p:txBody>
          <a:bodyPr anchor="t" rtlCol="false" tIns="0" lIns="0" bIns="0" rIns="0">
            <a:spAutoFit/>
          </a:bodyPr>
          <a:lstStyle/>
          <a:p>
            <a:pPr algn="ctr">
              <a:lnSpc>
                <a:spcPts val="5460"/>
              </a:lnSpc>
            </a:pPr>
            <a:r>
              <a:rPr lang="en-US" sz="6500">
                <a:solidFill>
                  <a:srgbClr val="FFFFFF"/>
                </a:solidFill>
                <a:latin typeface="Gagalin"/>
              </a:rPr>
              <a:t>references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55779" y="-245077"/>
            <a:ext cx="2931795" cy="4114800"/>
          </a:xfrm>
          <a:prstGeom prst="rect">
            <a:avLst/>
          </a:prstGeom>
        </p:spPr>
      </p:pic>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93156" y="-403679"/>
            <a:ext cx="11009614" cy="10362799"/>
          </a:xfrm>
          <a:prstGeom prst="rect">
            <a:avLst/>
          </a:prstGeom>
        </p:spPr>
      </p:pic>
      <p:sp>
        <p:nvSpPr>
          <p:cNvPr name="TextBox 3" id="3"/>
          <p:cNvSpPr txBox="true"/>
          <p:nvPr/>
        </p:nvSpPr>
        <p:spPr>
          <a:xfrm rot="0">
            <a:off x="3985231" y="2889609"/>
            <a:ext cx="10317538" cy="3583466"/>
          </a:xfrm>
          <a:prstGeom prst="rect">
            <a:avLst/>
          </a:prstGeom>
        </p:spPr>
        <p:txBody>
          <a:bodyPr anchor="t" rtlCol="false" tIns="0" lIns="0" bIns="0" rIns="0">
            <a:spAutoFit/>
          </a:bodyPr>
          <a:lstStyle/>
          <a:p>
            <a:pPr algn="ctr">
              <a:lnSpc>
                <a:spcPts val="13262"/>
              </a:lnSpc>
            </a:pPr>
            <a:r>
              <a:rPr lang="en-US" sz="17003">
                <a:solidFill>
                  <a:srgbClr val="000000"/>
                </a:solidFill>
                <a:latin typeface="Gagalin"/>
              </a:rPr>
              <a:t>Thank</a:t>
            </a:r>
          </a:p>
          <a:p>
            <a:pPr algn="ctr">
              <a:lnSpc>
                <a:spcPts val="13262"/>
              </a:lnSpc>
            </a:pPr>
            <a:r>
              <a:rPr lang="en-US" sz="17003">
                <a:solidFill>
                  <a:srgbClr val="000000"/>
                </a:solidFill>
                <a:latin typeface="Gagalin"/>
              </a:rPr>
              <a:t>you</a:t>
            </a:r>
          </a:p>
        </p:txBody>
      </p:sp>
      <p:sp>
        <p:nvSpPr>
          <p:cNvPr name="TextBox 4" id="4"/>
          <p:cNvSpPr txBox="true"/>
          <p:nvPr/>
        </p:nvSpPr>
        <p:spPr>
          <a:xfrm rot="0">
            <a:off x="5327883" y="6387350"/>
            <a:ext cx="7632234" cy="731622"/>
          </a:xfrm>
          <a:prstGeom prst="rect">
            <a:avLst/>
          </a:prstGeom>
        </p:spPr>
        <p:txBody>
          <a:bodyPr anchor="t" rtlCol="false" tIns="0" lIns="0" bIns="0" rIns="0">
            <a:spAutoFit/>
          </a:bodyPr>
          <a:lstStyle/>
          <a:p>
            <a:pPr algn="ctr">
              <a:lnSpc>
                <a:spcPts val="5991"/>
              </a:lnSpc>
            </a:pPr>
            <a:r>
              <a:rPr lang="en-US" sz="4279" spc="710">
                <a:solidFill>
                  <a:srgbClr val="000000"/>
                </a:solidFill>
                <a:latin typeface="Glacial Indifference"/>
              </a:rPr>
              <a:t>Any Questions?</a:t>
            </a:r>
          </a:p>
        </p:txBody>
      </p:sp>
      <p:sp>
        <p:nvSpPr>
          <p:cNvPr name="TextBox 5" id="5"/>
          <p:cNvSpPr txBox="true"/>
          <p:nvPr/>
        </p:nvSpPr>
        <p:spPr>
          <a:xfrm rot="0">
            <a:off x="15767261" y="9802505"/>
            <a:ext cx="2520739" cy="483246"/>
          </a:xfrm>
          <a:prstGeom prst="rect">
            <a:avLst/>
          </a:prstGeom>
        </p:spPr>
        <p:txBody>
          <a:bodyPr anchor="t" rtlCol="false" tIns="0" lIns="0" bIns="0" rIns="0">
            <a:spAutoFit/>
          </a:bodyPr>
          <a:lstStyle/>
          <a:p>
            <a:pPr algn="ctr">
              <a:lnSpc>
                <a:spcPts val="1978"/>
              </a:lnSpc>
            </a:pPr>
            <a:r>
              <a:rPr lang="en-US" sz="1413" spc="-18">
                <a:solidFill>
                  <a:srgbClr val="FFFFFF"/>
                </a:solidFill>
                <a:latin typeface="Gagalin"/>
              </a:rPr>
              <a:t>Special thanks to Osama for helping me with the slides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8E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2469" y="-1406956"/>
            <a:ext cx="4813501" cy="5492584"/>
          </a:xfrm>
          <a:prstGeom prst="rect">
            <a:avLst/>
          </a:prstGeom>
        </p:spPr>
      </p:pic>
      <p:sp>
        <p:nvSpPr>
          <p:cNvPr name="TextBox 3" id="3"/>
          <p:cNvSpPr txBox="true"/>
          <p:nvPr/>
        </p:nvSpPr>
        <p:spPr>
          <a:xfrm rot="0">
            <a:off x="1174281" y="1720336"/>
            <a:ext cx="5429703" cy="1307421"/>
          </a:xfrm>
          <a:prstGeom prst="rect">
            <a:avLst/>
          </a:prstGeom>
        </p:spPr>
        <p:txBody>
          <a:bodyPr anchor="t" rtlCol="false" tIns="0" lIns="0" bIns="0" rIns="0">
            <a:spAutoFit/>
          </a:bodyPr>
          <a:lstStyle/>
          <a:p>
            <a:pPr>
              <a:lnSpc>
                <a:spcPts val="9320"/>
              </a:lnSpc>
            </a:pPr>
            <a:r>
              <a:rPr lang="en-US" sz="11096">
                <a:solidFill>
                  <a:srgbClr val="4B2F57"/>
                </a:solidFill>
                <a:latin typeface="Moontime"/>
              </a:rPr>
              <a:t>Introduction</a:t>
            </a:r>
          </a:p>
        </p:txBody>
      </p:sp>
      <p:pic>
        <p:nvPicPr>
          <p:cNvPr name="Picture 4" id="4"/>
          <p:cNvPicPr>
            <a:picLocks noChangeAspect="true"/>
          </p:cNvPicPr>
          <p:nvPr/>
        </p:nvPicPr>
        <p:blipFill>
          <a:blip r:embed="rId4"/>
          <a:srcRect l="0" t="31575" r="0" b="24424"/>
          <a:stretch>
            <a:fillRect/>
          </a:stretch>
        </p:blipFill>
        <p:spPr>
          <a:xfrm flipH="false" flipV="false" rot="0">
            <a:off x="8354104" y="1028700"/>
            <a:ext cx="6947646" cy="3056928"/>
          </a:xfrm>
          <a:prstGeom prst="rect">
            <a:avLst/>
          </a:prstGeom>
        </p:spPr>
      </p:pic>
      <p:sp>
        <p:nvSpPr>
          <p:cNvPr name="TextBox 5" id="5"/>
          <p:cNvSpPr txBox="true"/>
          <p:nvPr/>
        </p:nvSpPr>
        <p:spPr>
          <a:xfrm rot="0">
            <a:off x="8618904" y="1320286"/>
            <a:ext cx="6418047" cy="2471620"/>
          </a:xfrm>
          <a:prstGeom prst="rect">
            <a:avLst/>
          </a:prstGeom>
        </p:spPr>
        <p:txBody>
          <a:bodyPr anchor="t" rtlCol="false" tIns="0" lIns="0" bIns="0" rIns="0">
            <a:spAutoFit/>
          </a:bodyPr>
          <a:lstStyle/>
          <a:p>
            <a:pPr>
              <a:lnSpc>
                <a:spcPts val="2835"/>
              </a:lnSpc>
            </a:pPr>
            <a:r>
              <a:rPr lang="en-US" sz="2268">
                <a:solidFill>
                  <a:srgbClr val="4B2F57"/>
                </a:solidFill>
                <a:latin typeface="Inter Bold Italics"/>
              </a:rPr>
              <a:t>Autism spectrum disorder (ASD)</a:t>
            </a:r>
            <a:r>
              <a:rPr lang="en-US" sz="2268">
                <a:solidFill>
                  <a:srgbClr val="4B2F57"/>
                </a:solidFill>
                <a:latin typeface="Inter Bold"/>
              </a:rPr>
              <a:t> is a neurodevelopmental disorder characterized by differences in social communication and social interaction and the presence of stereotyped or repetitive interests or behavior.(American Psychiatric Association [APA], 2013)</a:t>
            </a:r>
          </a:p>
        </p:txBody>
      </p:sp>
      <p:sp>
        <p:nvSpPr>
          <p:cNvPr name="TextBox 6" id="6"/>
          <p:cNvSpPr txBox="true"/>
          <p:nvPr/>
        </p:nvSpPr>
        <p:spPr>
          <a:xfrm rot="0">
            <a:off x="1843575" y="4038003"/>
            <a:ext cx="6710603" cy="5548185"/>
          </a:xfrm>
          <a:prstGeom prst="rect">
            <a:avLst/>
          </a:prstGeom>
        </p:spPr>
        <p:txBody>
          <a:bodyPr anchor="t" rtlCol="false" tIns="0" lIns="0" bIns="0" rIns="0">
            <a:spAutoFit/>
          </a:bodyPr>
          <a:lstStyle/>
          <a:p>
            <a:pPr algn="just" marL="455119" indent="-227560" lvl="1">
              <a:lnSpc>
                <a:spcPts val="2951"/>
              </a:lnSpc>
              <a:buFont typeface="Arial"/>
              <a:buChar char="•"/>
            </a:pPr>
            <a:r>
              <a:rPr lang="en-US" sz="2108">
                <a:solidFill>
                  <a:srgbClr val="4B2F57"/>
                </a:solidFill>
                <a:latin typeface="Inter Bold"/>
              </a:rPr>
              <a:t>Autistic individuals commonly experience differences in social cognition compared to neurotypical individuals</a:t>
            </a:r>
          </a:p>
          <a:p>
            <a:pPr algn="just" marL="455119" indent="-227560" lvl="1">
              <a:lnSpc>
                <a:spcPts val="2951"/>
              </a:lnSpc>
              <a:buFont typeface="Arial"/>
              <a:buChar char="•"/>
            </a:pPr>
            <a:r>
              <a:rPr lang="en-US" sz="2108">
                <a:solidFill>
                  <a:srgbClr val="4B2F57"/>
                </a:solidFill>
                <a:latin typeface="Inter Bold"/>
              </a:rPr>
              <a:t>Moral reasoning, which is a form of social cognition, may be atypical among autistic individuals</a:t>
            </a:r>
          </a:p>
          <a:p>
            <a:pPr algn="just" marL="455119" indent="-227560" lvl="1">
              <a:lnSpc>
                <a:spcPts val="2951"/>
              </a:lnSpc>
              <a:buFont typeface="Arial"/>
              <a:buChar char="•"/>
            </a:pPr>
            <a:r>
              <a:rPr lang="en-US" sz="2108">
                <a:solidFill>
                  <a:srgbClr val="4B2F57"/>
                </a:solidFill>
                <a:latin typeface="Inter Bold"/>
              </a:rPr>
              <a:t>Morality provides a guide for how to treat other people and coexist with them in society based on social norms and expectations</a:t>
            </a:r>
          </a:p>
          <a:p>
            <a:pPr algn="just" marL="455119" indent="-227560" lvl="1">
              <a:lnSpc>
                <a:spcPts val="2951"/>
              </a:lnSpc>
              <a:buFont typeface="Arial"/>
              <a:buChar char="•"/>
            </a:pPr>
            <a:r>
              <a:rPr lang="en-US" sz="2108">
                <a:solidFill>
                  <a:srgbClr val="4B2F57"/>
                </a:solidFill>
                <a:latin typeface="Inter Bold"/>
              </a:rPr>
              <a:t>Autistic individuals often exhibit difficulties in interpersonal interactions</a:t>
            </a:r>
          </a:p>
          <a:p>
            <a:pPr algn="just" marL="455119" indent="-227560" lvl="1">
              <a:lnSpc>
                <a:spcPts val="2951"/>
              </a:lnSpc>
              <a:buFont typeface="Arial"/>
              <a:buChar char="•"/>
            </a:pPr>
            <a:r>
              <a:rPr lang="en-US" sz="2108">
                <a:solidFill>
                  <a:srgbClr val="4B2F57"/>
                </a:solidFill>
                <a:latin typeface="Inter Bold"/>
              </a:rPr>
              <a:t>These challenges may stem in part from differences in moral development and reasoning</a:t>
            </a:r>
          </a:p>
          <a:p>
            <a:pPr>
              <a:lnSpc>
                <a:spcPts val="2635"/>
              </a:lnSpc>
            </a:pP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365267" y="7366108"/>
            <a:ext cx="4734603" cy="4114800"/>
          </a:xfrm>
          <a:prstGeom prst="rect">
            <a:avLst/>
          </a:prstGeom>
        </p:spPr>
      </p:pic>
      <p:sp>
        <p:nvSpPr>
          <p:cNvPr name="TextBox 8" id="8"/>
          <p:cNvSpPr txBox="true"/>
          <p:nvPr/>
        </p:nvSpPr>
        <p:spPr>
          <a:xfrm rot="0">
            <a:off x="1843575" y="3235806"/>
            <a:ext cx="5953538" cy="466725"/>
          </a:xfrm>
          <a:prstGeom prst="rect">
            <a:avLst/>
          </a:prstGeom>
        </p:spPr>
        <p:txBody>
          <a:bodyPr anchor="t" rtlCol="false" tIns="0" lIns="0" bIns="0" rIns="0">
            <a:spAutoFit/>
          </a:bodyPr>
          <a:lstStyle/>
          <a:p>
            <a:pPr>
              <a:lnSpc>
                <a:spcPts val="3749"/>
              </a:lnSpc>
            </a:pPr>
            <a:r>
              <a:rPr lang="en-US" sz="2999" spc="497">
                <a:solidFill>
                  <a:srgbClr val="4B2F57"/>
                </a:solidFill>
                <a:latin typeface="Glacial Indifference Bold"/>
              </a:rPr>
              <a:t>BACKGROUND</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 t="0" r="62"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1431" y="860909"/>
            <a:ext cx="17054486" cy="856987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537853" y="2742853"/>
            <a:ext cx="1620649" cy="1620649"/>
          </a:xfrm>
          <a:prstGeom prst="rect">
            <a:avLst/>
          </a:prstGeom>
        </p:spPr>
      </p:pic>
      <p:pic>
        <p:nvPicPr>
          <p:cNvPr name="Picture 5" id="5"/>
          <p:cNvPicPr>
            <a:picLocks noChangeAspect="true"/>
          </p:cNvPicPr>
          <p:nvPr/>
        </p:nvPicPr>
        <p:blipFill>
          <a:blip r:embed="rId6"/>
          <a:srcRect l="0" t="2969" r="0" b="2969"/>
          <a:stretch>
            <a:fillRect/>
          </a:stretch>
        </p:blipFill>
        <p:spPr>
          <a:xfrm flipH="false" flipV="false" rot="0">
            <a:off x="1403770" y="4644336"/>
            <a:ext cx="1820293" cy="1141462"/>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403770" y="6066632"/>
            <a:ext cx="1689172" cy="1608735"/>
          </a:xfrm>
          <a:prstGeom prst="rect">
            <a:avLst/>
          </a:prstGeom>
        </p:spPr>
      </p:pic>
      <p:sp>
        <p:nvSpPr>
          <p:cNvPr name="TextBox 7" id="7"/>
          <p:cNvSpPr txBox="true"/>
          <p:nvPr/>
        </p:nvSpPr>
        <p:spPr>
          <a:xfrm rot="0">
            <a:off x="4472890" y="876300"/>
            <a:ext cx="9342221" cy="1302386"/>
          </a:xfrm>
          <a:prstGeom prst="rect">
            <a:avLst/>
          </a:prstGeom>
        </p:spPr>
        <p:txBody>
          <a:bodyPr anchor="t" rtlCol="false" tIns="0" lIns="0" bIns="0" rIns="0">
            <a:spAutoFit/>
          </a:bodyPr>
          <a:lstStyle/>
          <a:p>
            <a:pPr algn="ctr">
              <a:lnSpc>
                <a:spcPts val="10639"/>
              </a:lnSpc>
            </a:pPr>
            <a:r>
              <a:rPr lang="en-US" sz="7599">
                <a:solidFill>
                  <a:srgbClr val="462054"/>
                </a:solidFill>
                <a:latin typeface="Gagalin"/>
              </a:rPr>
              <a:t>DISCLAIMER</a:t>
            </a:r>
          </a:p>
        </p:txBody>
      </p:sp>
      <p:sp>
        <p:nvSpPr>
          <p:cNvPr name="TextBox 8" id="8"/>
          <p:cNvSpPr txBox="true"/>
          <p:nvPr/>
        </p:nvSpPr>
        <p:spPr>
          <a:xfrm rot="0">
            <a:off x="2814806" y="2893172"/>
            <a:ext cx="10030323" cy="842737"/>
          </a:xfrm>
          <a:prstGeom prst="rect">
            <a:avLst/>
          </a:prstGeom>
        </p:spPr>
        <p:txBody>
          <a:bodyPr anchor="t" rtlCol="false" tIns="0" lIns="0" bIns="0" rIns="0">
            <a:spAutoFit/>
          </a:bodyPr>
          <a:lstStyle/>
          <a:p>
            <a:pPr>
              <a:lnSpc>
                <a:spcPts val="3424"/>
              </a:lnSpc>
            </a:pPr>
            <a:r>
              <a:rPr lang="en-US" sz="2446">
                <a:solidFill>
                  <a:srgbClr val="5E376D"/>
                </a:solidFill>
                <a:latin typeface="Glacial Indifference Bold"/>
              </a:rPr>
              <a:t>Autism is a spectrum. It affects individuals differently, and experiences may vary from person to person.</a:t>
            </a:r>
          </a:p>
        </p:txBody>
      </p:sp>
      <p:sp>
        <p:nvSpPr>
          <p:cNvPr name="TextBox 9" id="9"/>
          <p:cNvSpPr txBox="true"/>
          <p:nvPr/>
        </p:nvSpPr>
        <p:spPr>
          <a:xfrm rot="0">
            <a:off x="2814806" y="4700668"/>
            <a:ext cx="10030323" cy="842737"/>
          </a:xfrm>
          <a:prstGeom prst="rect">
            <a:avLst/>
          </a:prstGeom>
        </p:spPr>
        <p:txBody>
          <a:bodyPr anchor="t" rtlCol="false" tIns="0" lIns="0" bIns="0" rIns="0">
            <a:spAutoFit/>
          </a:bodyPr>
          <a:lstStyle/>
          <a:p>
            <a:pPr>
              <a:lnSpc>
                <a:spcPts val="3424"/>
              </a:lnSpc>
            </a:pPr>
            <a:r>
              <a:rPr lang="en-US" sz="2446">
                <a:solidFill>
                  <a:srgbClr val="5E376D"/>
                </a:solidFill>
                <a:latin typeface="Glacial Indifference Bold"/>
              </a:rPr>
              <a:t>Autism can be analogous to both ethnicity and sexuality in terms of identity and social context.</a:t>
            </a:r>
          </a:p>
        </p:txBody>
      </p:sp>
      <p:sp>
        <p:nvSpPr>
          <p:cNvPr name="TextBox 10" id="10"/>
          <p:cNvSpPr txBox="true"/>
          <p:nvPr/>
        </p:nvSpPr>
        <p:spPr>
          <a:xfrm rot="0">
            <a:off x="2814806" y="6425818"/>
            <a:ext cx="10030323" cy="842737"/>
          </a:xfrm>
          <a:prstGeom prst="rect">
            <a:avLst/>
          </a:prstGeom>
        </p:spPr>
        <p:txBody>
          <a:bodyPr anchor="t" rtlCol="false" tIns="0" lIns="0" bIns="0" rIns="0">
            <a:spAutoFit/>
          </a:bodyPr>
          <a:lstStyle/>
          <a:p>
            <a:pPr>
              <a:lnSpc>
                <a:spcPts val="3424"/>
              </a:lnSpc>
            </a:pPr>
            <a:r>
              <a:rPr lang="en-US" sz="2446">
                <a:solidFill>
                  <a:srgbClr val="5E376D"/>
                </a:solidFill>
                <a:latin typeface="Glacial Indifference Bold"/>
              </a:rPr>
              <a:t>This presentation is based on literature and properly referenced, unless explicitly stated otherwise.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grpSp>
        <p:nvGrpSpPr>
          <p:cNvPr name="Group 3" id="3"/>
          <p:cNvGrpSpPr/>
          <p:nvPr/>
        </p:nvGrpSpPr>
        <p:grpSpPr>
          <a:xfrm rot="0">
            <a:off x="1028700" y="1028700"/>
            <a:ext cx="16086585" cy="8229600"/>
            <a:chOff x="0" y="0"/>
            <a:chExt cx="4236796" cy="2167467"/>
          </a:xfrm>
        </p:grpSpPr>
        <p:sp>
          <p:nvSpPr>
            <p:cNvPr name="Freeform 4" id="4"/>
            <p:cNvSpPr/>
            <p:nvPr/>
          </p:nvSpPr>
          <p:spPr>
            <a:xfrm>
              <a:off x="0" y="0"/>
              <a:ext cx="4236796" cy="2167467"/>
            </a:xfrm>
            <a:custGeom>
              <a:avLst/>
              <a:gdLst/>
              <a:ahLst/>
              <a:cxnLst/>
              <a:rect r="r" b="b" t="t" l="l"/>
              <a:pathLst>
                <a:path h="2167467" w="4236796">
                  <a:moveTo>
                    <a:pt x="0" y="0"/>
                  </a:moveTo>
                  <a:lnTo>
                    <a:pt x="4236796" y="0"/>
                  </a:lnTo>
                  <a:lnTo>
                    <a:pt x="4236796" y="2167467"/>
                  </a:lnTo>
                  <a:lnTo>
                    <a:pt x="0" y="2167467"/>
                  </a:lnTo>
                  <a:close/>
                </a:path>
              </a:pathLst>
            </a:custGeom>
            <a:solidFill>
              <a:srgbClr val="F8F8F8"/>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76181" y="3223716"/>
            <a:ext cx="4621958" cy="3839568"/>
            <a:chOff x="0" y="0"/>
            <a:chExt cx="6162611" cy="5119424"/>
          </a:xfrm>
        </p:grpSpPr>
        <p:pic>
          <p:nvPicPr>
            <p:cNvPr name="Picture 7" id="7"/>
            <p:cNvPicPr>
              <a:picLocks noChangeAspect="true"/>
            </p:cNvPicPr>
            <p:nvPr/>
          </p:nvPicPr>
          <p:blipFill>
            <a:blip r:embed="rId3"/>
            <a:srcRect l="0" t="8463" r="0" b="8463"/>
            <a:stretch>
              <a:fillRect/>
            </a:stretch>
          </p:blipFill>
          <p:spPr>
            <a:xfrm>
              <a:off x="0" y="0"/>
              <a:ext cx="6162611" cy="5119424"/>
            </a:xfrm>
            <a:prstGeom prst="rect">
              <a:avLst/>
            </a:prstGeom>
          </p:spPr>
        </p:pic>
      </p:grpSp>
      <p:sp>
        <p:nvSpPr>
          <p:cNvPr name="TextBox 8" id="8"/>
          <p:cNvSpPr txBox="true"/>
          <p:nvPr/>
        </p:nvSpPr>
        <p:spPr>
          <a:xfrm rot="0">
            <a:off x="2289625" y="1925285"/>
            <a:ext cx="13564735" cy="688975"/>
          </a:xfrm>
          <a:prstGeom prst="rect">
            <a:avLst/>
          </a:prstGeom>
        </p:spPr>
        <p:txBody>
          <a:bodyPr anchor="t" rtlCol="false" tIns="0" lIns="0" bIns="0" rIns="0">
            <a:spAutoFit/>
          </a:bodyPr>
          <a:lstStyle/>
          <a:p>
            <a:pPr>
              <a:lnSpc>
                <a:spcPts val="5599"/>
              </a:lnSpc>
            </a:pPr>
            <a:r>
              <a:rPr lang="en-US" sz="3999">
                <a:solidFill>
                  <a:srgbClr val="5E376D"/>
                </a:solidFill>
                <a:latin typeface="Glacial Indifference"/>
              </a:rPr>
              <a:t>NAVIGATING ETHICAL CONSIDERATIONS</a:t>
            </a:r>
          </a:p>
        </p:txBody>
      </p:sp>
      <p:sp>
        <p:nvSpPr>
          <p:cNvPr name="TextBox 9" id="9"/>
          <p:cNvSpPr txBox="true"/>
          <p:nvPr/>
        </p:nvSpPr>
        <p:spPr>
          <a:xfrm rot="0">
            <a:off x="2289625" y="2677487"/>
            <a:ext cx="7273083" cy="59880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E376D"/>
                </a:solidFill>
                <a:latin typeface="Inter"/>
              </a:rPr>
              <a:t>Autism can hinder moral reasoning and ethical decision-making due to challenges in comprehending social norms and expectations.</a:t>
            </a:r>
          </a:p>
          <a:p>
            <a:pPr marL="431801" indent="-215900" lvl="1">
              <a:lnSpc>
                <a:spcPts val="2800"/>
              </a:lnSpc>
              <a:buFont typeface="Arial"/>
              <a:buChar char="•"/>
            </a:pPr>
            <a:r>
              <a:rPr lang="en-US" sz="2000">
                <a:solidFill>
                  <a:srgbClr val="5E376D"/>
                </a:solidFill>
                <a:latin typeface="Inter"/>
              </a:rPr>
              <a:t>Appropriate support and interventions are crucial to facilitate moral development while respecting the individual's autonomy and rights.</a:t>
            </a:r>
          </a:p>
          <a:p>
            <a:pPr marL="431801" indent="-215900" lvl="1">
              <a:lnSpc>
                <a:spcPts val="2800"/>
              </a:lnSpc>
              <a:buFont typeface="Arial"/>
              <a:buChar char="•"/>
            </a:pPr>
            <a:r>
              <a:rPr lang="en-US" sz="2000">
                <a:solidFill>
                  <a:srgbClr val="5E376D"/>
                </a:solidFill>
                <a:latin typeface="Inter Bold"/>
              </a:rPr>
              <a:t>Applied Behavior Analysis</a:t>
            </a:r>
            <a:r>
              <a:rPr lang="en-US" sz="2000">
                <a:solidFill>
                  <a:srgbClr val="5E376D"/>
                </a:solidFill>
                <a:latin typeface="Inter"/>
              </a:rPr>
              <a:t> (ABA) therapy is often used as a treatment for autism but it may not promote genuine moral development or ethical decision-making.</a:t>
            </a:r>
          </a:p>
          <a:p>
            <a:pPr marL="431801" indent="-215900" lvl="1">
              <a:lnSpc>
                <a:spcPts val="2800"/>
              </a:lnSpc>
              <a:buFont typeface="Arial"/>
              <a:buChar char="•"/>
            </a:pPr>
            <a:r>
              <a:rPr lang="en-US" sz="2000">
                <a:solidFill>
                  <a:srgbClr val="5E376D"/>
                </a:solidFill>
                <a:latin typeface="Inter"/>
              </a:rPr>
              <a:t>Instead of conforming to neurotypical behavior, </a:t>
            </a:r>
            <a:r>
              <a:rPr lang="en-US" sz="2000">
                <a:solidFill>
                  <a:srgbClr val="5E376D"/>
                </a:solidFill>
                <a:latin typeface="Inter Bold"/>
              </a:rPr>
              <a:t>I strongly believe</a:t>
            </a:r>
            <a:r>
              <a:rPr lang="en-US" sz="2000">
                <a:solidFill>
                  <a:srgbClr val="5E376D"/>
                </a:solidFill>
                <a:latin typeface="Inter"/>
              </a:rPr>
              <a:t> that individuals with autism should be encouraged to embrace their </a:t>
            </a:r>
            <a:r>
              <a:rPr lang="en-US" sz="2000">
                <a:solidFill>
                  <a:srgbClr val="5E376D"/>
                </a:solidFill>
                <a:latin typeface="Inter Bold"/>
              </a:rPr>
              <a:t>unique perspectives</a:t>
            </a:r>
            <a:r>
              <a:rPr lang="en-US" sz="2000">
                <a:solidFill>
                  <a:srgbClr val="5E376D"/>
                </a:solidFill>
                <a:latin typeface="Inter"/>
              </a:rPr>
              <a:t> and </a:t>
            </a:r>
            <a:r>
              <a:rPr lang="en-US" sz="2000">
                <a:solidFill>
                  <a:srgbClr val="5E376D"/>
                </a:solidFill>
                <a:latin typeface="Inter Bold"/>
              </a:rPr>
              <a:t>individuality</a:t>
            </a:r>
            <a:r>
              <a:rPr lang="en-US" sz="2000">
                <a:solidFill>
                  <a:srgbClr val="5E376D"/>
                </a:solidFill>
                <a:latin typeface="Inter"/>
              </a:rPr>
              <a:t>.</a:t>
            </a:r>
          </a:p>
          <a:p>
            <a:pPr marL="431801" indent="-215900" lvl="1">
              <a:lnSpc>
                <a:spcPts val="2800"/>
              </a:lnSpc>
              <a:buFont typeface="Arial"/>
              <a:buChar char="•"/>
            </a:pPr>
            <a:r>
              <a:rPr lang="en-US" sz="2000">
                <a:solidFill>
                  <a:srgbClr val="5E376D"/>
                </a:solidFill>
                <a:latin typeface="Inter"/>
              </a:rPr>
              <a:t>However, the differences in moral development between autistic and neurotypical individuals can lead to a </a:t>
            </a:r>
            <a:r>
              <a:rPr lang="en-US" sz="2000">
                <a:solidFill>
                  <a:srgbClr val="5E376D"/>
                </a:solidFill>
                <a:latin typeface="Inter Bold"/>
              </a:rPr>
              <a:t>complex ethical paradox.</a:t>
            </a:r>
          </a:p>
          <a:p>
            <a:pPr>
              <a:lnSpc>
                <a:spcPts val="2800"/>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921486" y="4200526"/>
            <a:ext cx="12445027" cy="2228849"/>
          </a:xfrm>
          <a:prstGeom prst="rect">
            <a:avLst/>
          </a:prstGeom>
        </p:spPr>
        <p:txBody>
          <a:bodyPr anchor="t" rtlCol="false" tIns="0" lIns="0" bIns="0" rIns="0">
            <a:spAutoFit/>
          </a:bodyPr>
          <a:lstStyle/>
          <a:p>
            <a:pPr algn="ctr">
              <a:lnSpc>
                <a:spcPts val="8399"/>
              </a:lnSpc>
            </a:pPr>
            <a:r>
              <a:rPr lang="en-US" sz="9999">
                <a:solidFill>
                  <a:srgbClr val="462054"/>
                </a:solidFill>
                <a:latin typeface="Gagalin"/>
              </a:rPr>
              <a:t>ethical</a:t>
            </a:r>
          </a:p>
          <a:p>
            <a:pPr algn="ctr">
              <a:lnSpc>
                <a:spcPts val="8399"/>
              </a:lnSpc>
            </a:pPr>
            <a:r>
              <a:rPr lang="en-US" sz="9999">
                <a:solidFill>
                  <a:srgbClr val="462054"/>
                </a:solidFill>
                <a:latin typeface="Gagalin"/>
              </a:rPr>
              <a:t> paradox</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sp>
        <p:nvSpPr>
          <p:cNvPr name="TextBox 3" id="3"/>
          <p:cNvSpPr txBox="true"/>
          <p:nvPr/>
        </p:nvSpPr>
        <p:spPr>
          <a:xfrm rot="0">
            <a:off x="1492078" y="3289638"/>
            <a:ext cx="9526743" cy="679450"/>
          </a:xfrm>
          <a:prstGeom prst="rect">
            <a:avLst/>
          </a:prstGeom>
        </p:spPr>
        <p:txBody>
          <a:bodyPr anchor="t" rtlCol="false" tIns="0" lIns="0" bIns="0" rIns="0">
            <a:spAutoFit/>
          </a:bodyPr>
          <a:lstStyle/>
          <a:p>
            <a:pPr>
              <a:lnSpc>
                <a:spcPts val="5599"/>
              </a:lnSpc>
            </a:pPr>
            <a:r>
              <a:rPr lang="en-US" sz="3999" spc="359">
                <a:solidFill>
                  <a:srgbClr val="504C44"/>
                </a:solidFill>
                <a:latin typeface="Gagalin"/>
              </a:rPr>
              <a:t>DETERMINING THE PROBLEM</a:t>
            </a:r>
          </a:p>
        </p:txBody>
      </p:sp>
      <p:grpSp>
        <p:nvGrpSpPr>
          <p:cNvPr name="Group 4" id="4"/>
          <p:cNvGrpSpPr/>
          <p:nvPr/>
        </p:nvGrpSpPr>
        <p:grpSpPr>
          <a:xfrm rot="0">
            <a:off x="9545196" y="3468272"/>
            <a:ext cx="7464012" cy="3839568"/>
            <a:chOff x="0" y="0"/>
            <a:chExt cx="9952016" cy="5119424"/>
          </a:xfrm>
        </p:grpSpPr>
        <p:pic>
          <p:nvPicPr>
            <p:cNvPr name="Picture 5" id="5"/>
            <p:cNvPicPr>
              <a:picLocks noChangeAspect="true"/>
            </p:cNvPicPr>
            <p:nvPr/>
          </p:nvPicPr>
          <p:blipFill>
            <a:blip r:embed="rId3"/>
            <a:srcRect l="0" t="4274" r="0" b="4274"/>
            <a:stretch>
              <a:fillRect/>
            </a:stretch>
          </p:blipFill>
          <p:spPr>
            <a:xfrm>
              <a:off x="0" y="0"/>
              <a:ext cx="9952016" cy="5119424"/>
            </a:xfrm>
            <a:prstGeom prst="rect">
              <a:avLst/>
            </a:prstGeom>
          </p:spPr>
        </p:pic>
      </p:grpSp>
      <p:sp>
        <p:nvSpPr>
          <p:cNvPr name="TextBox 6" id="6"/>
          <p:cNvSpPr txBox="true"/>
          <p:nvPr/>
        </p:nvSpPr>
        <p:spPr>
          <a:xfrm rot="0">
            <a:off x="1492078" y="3766971"/>
            <a:ext cx="7273083" cy="1768475"/>
          </a:xfrm>
          <a:prstGeom prst="rect">
            <a:avLst/>
          </a:prstGeom>
        </p:spPr>
        <p:txBody>
          <a:bodyPr anchor="t" rtlCol="false" tIns="0" lIns="0" bIns="0" rIns="0">
            <a:spAutoFit/>
          </a:bodyPr>
          <a:lstStyle/>
          <a:p>
            <a:pPr>
              <a:lnSpc>
                <a:spcPts val="2800"/>
              </a:lnSpc>
            </a:pPr>
          </a:p>
          <a:p>
            <a:pPr>
              <a:lnSpc>
                <a:spcPts val="2800"/>
              </a:lnSpc>
            </a:pPr>
            <a:r>
              <a:rPr lang="en-US" sz="2000">
                <a:solidFill>
                  <a:srgbClr val="504C44"/>
                </a:solidFill>
                <a:latin typeface="Glacial Indifference"/>
              </a:rPr>
              <a:t>The ethical paradox arises when the expectations of social norms conflict with the individual's understanding or abilities due to their differences in moral development. </a:t>
            </a:r>
          </a:p>
          <a:p>
            <a:pPr>
              <a:lnSpc>
                <a:spcPts val="2800"/>
              </a:lnSpc>
            </a:pPr>
          </a:p>
        </p:txBody>
      </p:sp>
      <p:sp>
        <p:nvSpPr>
          <p:cNvPr name="TextBox 7" id="7"/>
          <p:cNvSpPr txBox="true"/>
          <p:nvPr/>
        </p:nvSpPr>
        <p:spPr>
          <a:xfrm rot="0">
            <a:off x="1971090" y="2261772"/>
            <a:ext cx="14345819" cy="711200"/>
          </a:xfrm>
          <a:prstGeom prst="rect">
            <a:avLst/>
          </a:prstGeom>
        </p:spPr>
        <p:txBody>
          <a:bodyPr anchor="t" rtlCol="false" tIns="0" lIns="0" bIns="0" rIns="0">
            <a:spAutoFit/>
          </a:bodyPr>
          <a:lstStyle/>
          <a:p>
            <a:pPr algn="ctr">
              <a:lnSpc>
                <a:spcPts val="2800"/>
              </a:lnSpc>
            </a:pPr>
            <a:r>
              <a:rPr lang="en-US" sz="2000">
                <a:solidFill>
                  <a:srgbClr val="504C44"/>
                </a:solidFill>
                <a:latin typeface="Glacial Indifference Bold Italics"/>
              </a:rPr>
              <a:t>"The differences in moral development and the lack of policies that cater to their unique needs, individuals with autism face a systemic bias in the business world that hinders their growth and development."</a:t>
            </a:r>
          </a:p>
        </p:txBody>
      </p:sp>
      <p:sp>
        <p:nvSpPr>
          <p:cNvPr name="TextBox 8" id="8"/>
          <p:cNvSpPr txBox="true"/>
          <p:nvPr/>
        </p:nvSpPr>
        <p:spPr>
          <a:xfrm rot="0">
            <a:off x="1492078" y="6817547"/>
            <a:ext cx="7273083" cy="1416050"/>
          </a:xfrm>
          <a:prstGeom prst="rect">
            <a:avLst/>
          </a:prstGeom>
        </p:spPr>
        <p:txBody>
          <a:bodyPr anchor="t" rtlCol="false" tIns="0" lIns="0" bIns="0" rIns="0">
            <a:spAutoFit/>
          </a:bodyPr>
          <a:lstStyle/>
          <a:p>
            <a:pPr>
              <a:lnSpc>
                <a:spcPts val="2800"/>
              </a:lnSpc>
            </a:pPr>
          </a:p>
          <a:p>
            <a:pPr>
              <a:lnSpc>
                <a:spcPts val="2800"/>
              </a:lnSpc>
            </a:pPr>
            <a:r>
              <a:rPr lang="en-US" sz="2000">
                <a:solidFill>
                  <a:srgbClr val="504C44"/>
                </a:solidFill>
                <a:latin typeface="Glacial Indifference"/>
              </a:rPr>
              <a:t>In order to understand this paradox in-depth, I shall link it with Kohlberg's theory of moral development in the following slides.</a:t>
            </a:r>
          </a:p>
          <a:p>
            <a:pPr>
              <a:lnSpc>
                <a:spcPts val="2800"/>
              </a:lnSpc>
            </a:pPr>
          </a:p>
        </p:txBody>
      </p:sp>
      <p:sp>
        <p:nvSpPr>
          <p:cNvPr name="TextBox 9" id="9"/>
          <p:cNvSpPr txBox="true"/>
          <p:nvPr/>
        </p:nvSpPr>
        <p:spPr>
          <a:xfrm rot="0">
            <a:off x="1492078" y="5330906"/>
            <a:ext cx="7273083" cy="1416050"/>
          </a:xfrm>
          <a:prstGeom prst="rect">
            <a:avLst/>
          </a:prstGeom>
        </p:spPr>
        <p:txBody>
          <a:bodyPr anchor="t" rtlCol="false" tIns="0" lIns="0" bIns="0" rIns="0">
            <a:spAutoFit/>
          </a:bodyPr>
          <a:lstStyle/>
          <a:p>
            <a:pPr>
              <a:lnSpc>
                <a:spcPts val="2800"/>
              </a:lnSpc>
            </a:pPr>
            <a:r>
              <a:rPr lang="en-US" sz="2000">
                <a:solidFill>
                  <a:srgbClr val="504C44"/>
                </a:solidFill>
                <a:latin typeface="Glacial Indifference Bold Italics"/>
              </a:rPr>
              <a:t>"Should the individual with autism be excused for their behavior, whereas a neurotypical person who inadvertently violates a boundary may be held responsible and face consequences?"</a:t>
            </a:r>
          </a:p>
        </p:txBody>
      </p:sp>
      <p:sp>
        <p:nvSpPr>
          <p:cNvPr name="TextBox 10" id="10"/>
          <p:cNvSpPr txBox="true"/>
          <p:nvPr/>
        </p:nvSpPr>
        <p:spPr>
          <a:xfrm rot="0">
            <a:off x="1492078" y="1144172"/>
            <a:ext cx="9526743" cy="679450"/>
          </a:xfrm>
          <a:prstGeom prst="rect">
            <a:avLst/>
          </a:prstGeom>
        </p:spPr>
        <p:txBody>
          <a:bodyPr anchor="t" rtlCol="false" tIns="0" lIns="0" bIns="0" rIns="0">
            <a:spAutoFit/>
          </a:bodyPr>
          <a:lstStyle/>
          <a:p>
            <a:pPr>
              <a:lnSpc>
                <a:spcPts val="5599"/>
              </a:lnSpc>
            </a:pPr>
            <a:r>
              <a:rPr lang="en-US" sz="3999" spc="359">
                <a:solidFill>
                  <a:srgbClr val="504C44"/>
                </a:solidFill>
                <a:latin typeface="Gagalin"/>
              </a:rPr>
              <a:t>PROBLEM STATEMENT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60524" y="563489"/>
            <a:ext cx="4198776" cy="4114800"/>
          </a:xfrm>
          <a:prstGeom prst="rect">
            <a:avLst/>
          </a:prstGeom>
        </p:spPr>
      </p:pic>
      <p:sp>
        <p:nvSpPr>
          <p:cNvPr name="TextBox 3" id="3"/>
          <p:cNvSpPr txBox="true"/>
          <p:nvPr/>
        </p:nvSpPr>
        <p:spPr>
          <a:xfrm rot="0">
            <a:off x="2921486" y="3671888"/>
            <a:ext cx="12445027" cy="3286124"/>
          </a:xfrm>
          <a:prstGeom prst="rect">
            <a:avLst/>
          </a:prstGeom>
        </p:spPr>
        <p:txBody>
          <a:bodyPr anchor="t" rtlCol="false" tIns="0" lIns="0" bIns="0" rIns="0">
            <a:spAutoFit/>
          </a:bodyPr>
          <a:lstStyle/>
          <a:p>
            <a:pPr algn="ctr">
              <a:lnSpc>
                <a:spcPts val="8399"/>
              </a:lnSpc>
            </a:pPr>
            <a:r>
              <a:rPr lang="en-US" sz="9999">
                <a:solidFill>
                  <a:srgbClr val="462054"/>
                </a:solidFill>
                <a:latin typeface="Gagalin"/>
              </a:rPr>
              <a:t>Kohlberg's </a:t>
            </a:r>
          </a:p>
          <a:p>
            <a:pPr algn="ctr">
              <a:lnSpc>
                <a:spcPts val="8399"/>
              </a:lnSpc>
            </a:pPr>
            <a:r>
              <a:rPr lang="en-US" sz="9999">
                <a:solidFill>
                  <a:srgbClr val="462054"/>
                </a:solidFill>
                <a:latin typeface="Gagalin"/>
              </a:rPr>
              <a:t>Theory of Moral Development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636" t="13225" r="15636" b="18047"/>
          <a:stretch>
            <a:fillRect/>
          </a:stretch>
        </p:blipFill>
        <p:spPr>
          <a:xfrm>
            <a:off x="0" y="0"/>
            <a:ext cx="18288000" cy="10287000"/>
          </a:xfrm>
          <a:prstGeom prst="rect">
            <a:avLst/>
          </a:prstGeom>
        </p:spPr>
      </p:pic>
      <p:grpSp>
        <p:nvGrpSpPr>
          <p:cNvPr name="Group 3" id="3"/>
          <p:cNvGrpSpPr/>
          <p:nvPr/>
        </p:nvGrpSpPr>
        <p:grpSpPr>
          <a:xfrm rot="0">
            <a:off x="8129621" y="431785"/>
            <a:ext cx="2028758" cy="2028758"/>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10883" y="2360606"/>
            <a:ext cx="2028758" cy="2028758"/>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845026" y="2360606"/>
            <a:ext cx="2028758" cy="2028758"/>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845026" y="6049434"/>
            <a:ext cx="2028758" cy="2028758"/>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129621" y="7937031"/>
            <a:ext cx="2028758" cy="2028758"/>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410883" y="6049434"/>
            <a:ext cx="2028758" cy="2028758"/>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178584" y="4389364"/>
            <a:ext cx="3930832" cy="1508271"/>
            <a:chOff x="0" y="0"/>
            <a:chExt cx="1035281" cy="397240"/>
          </a:xfrm>
        </p:grpSpPr>
        <p:sp>
          <p:nvSpPr>
            <p:cNvPr name="Freeform 22" id="22"/>
            <p:cNvSpPr/>
            <p:nvPr/>
          </p:nvSpPr>
          <p:spPr>
            <a:xfrm>
              <a:off x="0" y="0"/>
              <a:ext cx="1035281" cy="397240"/>
            </a:xfrm>
            <a:custGeom>
              <a:avLst/>
              <a:gdLst/>
              <a:ahLst/>
              <a:cxnLst/>
              <a:rect r="r" b="b" t="t" l="l"/>
              <a:pathLst>
                <a:path h="397240" w="1035281">
                  <a:moveTo>
                    <a:pt x="0" y="0"/>
                  </a:moveTo>
                  <a:lnTo>
                    <a:pt x="1035281" y="0"/>
                  </a:lnTo>
                  <a:lnTo>
                    <a:pt x="1035281" y="397240"/>
                  </a:lnTo>
                  <a:lnTo>
                    <a:pt x="0" y="397240"/>
                  </a:lnTo>
                  <a:close/>
                </a:path>
              </a:pathLst>
            </a:custGeom>
            <a:solidFill>
              <a:srgbClr val="EAE8EB"/>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075592" y="2273060"/>
            <a:ext cx="374968" cy="374968"/>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7344062" y="4866795"/>
            <a:ext cx="3599876" cy="648660"/>
          </a:xfrm>
          <a:prstGeom prst="rect">
            <a:avLst/>
          </a:prstGeom>
        </p:spPr>
        <p:txBody>
          <a:bodyPr anchor="t" rtlCol="false" tIns="0" lIns="0" bIns="0" rIns="0">
            <a:spAutoFit/>
          </a:bodyPr>
          <a:lstStyle/>
          <a:p>
            <a:pPr algn="ctr">
              <a:lnSpc>
                <a:spcPts val="2429"/>
              </a:lnSpc>
            </a:pPr>
            <a:r>
              <a:rPr lang="en-US" sz="2892">
                <a:solidFill>
                  <a:srgbClr val="462054"/>
                </a:solidFill>
                <a:latin typeface="Gagalin"/>
              </a:rPr>
              <a:t>Stages of morAL DEVELOPMENT</a:t>
            </a:r>
          </a:p>
        </p:txBody>
      </p:sp>
      <p:sp>
        <p:nvSpPr>
          <p:cNvPr name="TextBox 28" id="28"/>
          <p:cNvSpPr txBox="true"/>
          <p:nvPr/>
        </p:nvSpPr>
        <p:spPr>
          <a:xfrm rot="0">
            <a:off x="5204694" y="2155744"/>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1</a:t>
            </a:r>
          </a:p>
        </p:txBody>
      </p:sp>
      <p:grpSp>
        <p:nvGrpSpPr>
          <p:cNvPr name="Group 29" id="29"/>
          <p:cNvGrpSpPr/>
          <p:nvPr/>
        </p:nvGrpSpPr>
        <p:grpSpPr>
          <a:xfrm rot="0">
            <a:off x="8061910" y="431785"/>
            <a:ext cx="2028758" cy="2028758"/>
            <a:chOff x="0" y="0"/>
            <a:chExt cx="812800" cy="812800"/>
          </a:xfrm>
        </p:grpSpPr>
        <p:sp>
          <p:nvSpPr>
            <p:cNvPr name="Freeform 30" id="3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8292477" y="344239"/>
            <a:ext cx="374968" cy="374968"/>
            <a:chOff x="0" y="0"/>
            <a:chExt cx="812800" cy="812800"/>
          </a:xfrm>
        </p:grpSpPr>
        <p:sp>
          <p:nvSpPr>
            <p:cNvPr name="Freeform 33" id="3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8421578" y="226923"/>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2</a:t>
            </a:r>
          </a:p>
        </p:txBody>
      </p:sp>
      <p:grpSp>
        <p:nvGrpSpPr>
          <p:cNvPr name="Group 36" id="36"/>
          <p:cNvGrpSpPr/>
          <p:nvPr/>
        </p:nvGrpSpPr>
        <p:grpSpPr>
          <a:xfrm rot="0">
            <a:off x="11415679" y="2360606"/>
            <a:ext cx="2028758" cy="2028758"/>
            <a:chOff x="0" y="0"/>
            <a:chExt cx="812800" cy="812800"/>
          </a:xfrm>
        </p:grpSpPr>
        <p:sp>
          <p:nvSpPr>
            <p:cNvPr name="Freeform 37" id="3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1646246" y="2273060"/>
            <a:ext cx="374968" cy="374968"/>
            <a:chOff x="0" y="0"/>
            <a:chExt cx="812800" cy="812800"/>
          </a:xfrm>
        </p:grpSpPr>
        <p:sp>
          <p:nvSpPr>
            <p:cNvPr name="Freeform 40" id="4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1775348" y="2155744"/>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3</a:t>
            </a:r>
          </a:p>
        </p:txBody>
      </p:sp>
      <p:grpSp>
        <p:nvGrpSpPr>
          <p:cNvPr name="Group 43" id="43"/>
          <p:cNvGrpSpPr/>
          <p:nvPr/>
        </p:nvGrpSpPr>
        <p:grpSpPr>
          <a:xfrm rot="0">
            <a:off x="4845026" y="6026298"/>
            <a:ext cx="2028758" cy="2028758"/>
            <a:chOff x="0" y="0"/>
            <a:chExt cx="812800" cy="812800"/>
          </a:xfrm>
        </p:grpSpPr>
        <p:sp>
          <p:nvSpPr>
            <p:cNvPr name="Freeform 44" id="4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5075592" y="5938752"/>
            <a:ext cx="374968" cy="374968"/>
            <a:chOff x="0" y="0"/>
            <a:chExt cx="812800" cy="812800"/>
          </a:xfrm>
        </p:grpSpPr>
        <p:sp>
          <p:nvSpPr>
            <p:cNvPr name="Freeform 47" id="4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5204694" y="5821436"/>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6</a:t>
            </a:r>
          </a:p>
        </p:txBody>
      </p:sp>
      <p:grpSp>
        <p:nvGrpSpPr>
          <p:cNvPr name="Group 50" id="50"/>
          <p:cNvGrpSpPr/>
          <p:nvPr/>
        </p:nvGrpSpPr>
        <p:grpSpPr>
          <a:xfrm rot="0">
            <a:off x="11410883" y="6026298"/>
            <a:ext cx="2028758" cy="2028758"/>
            <a:chOff x="0" y="0"/>
            <a:chExt cx="812800" cy="812800"/>
          </a:xfrm>
        </p:grpSpPr>
        <p:sp>
          <p:nvSpPr>
            <p:cNvPr name="Freeform 51" id="5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52" id="5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1641450" y="5938752"/>
            <a:ext cx="374968" cy="374968"/>
            <a:chOff x="0" y="0"/>
            <a:chExt cx="812800" cy="812800"/>
          </a:xfrm>
        </p:grpSpPr>
        <p:sp>
          <p:nvSpPr>
            <p:cNvPr name="Freeform 54" id="5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11770552" y="5821436"/>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4</a:t>
            </a:r>
          </a:p>
        </p:txBody>
      </p:sp>
      <p:grpSp>
        <p:nvGrpSpPr>
          <p:cNvPr name="Group 57" id="57"/>
          <p:cNvGrpSpPr/>
          <p:nvPr/>
        </p:nvGrpSpPr>
        <p:grpSpPr>
          <a:xfrm rot="0">
            <a:off x="8129621" y="7959873"/>
            <a:ext cx="2028758" cy="2028758"/>
            <a:chOff x="0" y="0"/>
            <a:chExt cx="812800" cy="812800"/>
          </a:xfrm>
        </p:grpSpPr>
        <p:sp>
          <p:nvSpPr>
            <p:cNvPr name="Freeform 58" id="5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59" id="5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0" id="60"/>
          <p:cNvGrpSpPr/>
          <p:nvPr/>
        </p:nvGrpSpPr>
        <p:grpSpPr>
          <a:xfrm rot="0">
            <a:off x="8360188" y="7872327"/>
            <a:ext cx="374968" cy="374968"/>
            <a:chOff x="0" y="0"/>
            <a:chExt cx="812800" cy="812800"/>
          </a:xfrm>
        </p:grpSpPr>
        <p:sp>
          <p:nvSpPr>
            <p:cNvPr name="Freeform 61" id="6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62" id="6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3" id="63"/>
          <p:cNvSpPr txBox="true"/>
          <p:nvPr/>
        </p:nvSpPr>
        <p:spPr>
          <a:xfrm rot="0">
            <a:off x="8489289" y="7755011"/>
            <a:ext cx="187484" cy="533400"/>
          </a:xfrm>
          <a:prstGeom prst="rect">
            <a:avLst/>
          </a:prstGeom>
        </p:spPr>
        <p:txBody>
          <a:bodyPr anchor="t" rtlCol="false" tIns="0" lIns="0" bIns="0" rIns="0">
            <a:spAutoFit/>
          </a:bodyPr>
          <a:lstStyle/>
          <a:p>
            <a:pPr>
              <a:lnSpc>
                <a:spcPts val="4200"/>
              </a:lnSpc>
            </a:pPr>
            <a:r>
              <a:rPr lang="en-US" sz="3000">
                <a:solidFill>
                  <a:srgbClr val="5E376D"/>
                </a:solidFill>
                <a:latin typeface="Apricots"/>
              </a:rPr>
              <a:t>5</a:t>
            </a:r>
          </a:p>
        </p:txBody>
      </p:sp>
      <p:sp>
        <p:nvSpPr>
          <p:cNvPr name="TextBox 64" id="64"/>
          <p:cNvSpPr txBox="true"/>
          <p:nvPr/>
        </p:nvSpPr>
        <p:spPr>
          <a:xfrm rot="0">
            <a:off x="5008139" y="2943861"/>
            <a:ext cx="1702530" cy="938448"/>
          </a:xfrm>
          <a:prstGeom prst="rect">
            <a:avLst/>
          </a:prstGeom>
        </p:spPr>
        <p:txBody>
          <a:bodyPr anchor="t" rtlCol="false" tIns="0" lIns="0" bIns="0" rIns="0">
            <a:spAutoFit/>
          </a:bodyPr>
          <a:lstStyle/>
          <a:p>
            <a:pPr algn="ctr">
              <a:lnSpc>
                <a:spcPts val="1841"/>
              </a:lnSpc>
            </a:pPr>
            <a:r>
              <a:rPr lang="en-US" sz="2192">
                <a:solidFill>
                  <a:srgbClr val="EAE8EB"/>
                </a:solidFill>
                <a:latin typeface="Gagalin"/>
              </a:rPr>
              <a:t>Obedience and Punishment Orientation</a:t>
            </a:r>
          </a:p>
        </p:txBody>
      </p:sp>
      <p:sp>
        <p:nvSpPr>
          <p:cNvPr name="TextBox 65" id="65"/>
          <p:cNvSpPr txBox="true"/>
          <p:nvPr/>
        </p:nvSpPr>
        <p:spPr>
          <a:xfrm rot="0">
            <a:off x="8292477" y="1117292"/>
            <a:ext cx="1702530" cy="709848"/>
          </a:xfrm>
          <a:prstGeom prst="rect">
            <a:avLst/>
          </a:prstGeom>
        </p:spPr>
        <p:txBody>
          <a:bodyPr anchor="t" rtlCol="false" tIns="0" lIns="0" bIns="0" rIns="0">
            <a:spAutoFit/>
          </a:bodyPr>
          <a:lstStyle/>
          <a:p>
            <a:pPr algn="ctr">
              <a:lnSpc>
                <a:spcPts val="1841"/>
              </a:lnSpc>
            </a:pPr>
            <a:r>
              <a:rPr lang="en-US" sz="2192">
                <a:solidFill>
                  <a:srgbClr val="EAE8EB"/>
                </a:solidFill>
                <a:latin typeface="Gagalin"/>
              </a:rPr>
              <a:t>Self-Interest Orientation</a:t>
            </a:r>
          </a:p>
        </p:txBody>
      </p:sp>
      <p:sp>
        <p:nvSpPr>
          <p:cNvPr name="TextBox 66" id="66"/>
          <p:cNvSpPr txBox="true"/>
          <p:nvPr/>
        </p:nvSpPr>
        <p:spPr>
          <a:xfrm rot="0">
            <a:off x="11578793" y="3186558"/>
            <a:ext cx="1702530" cy="443529"/>
          </a:xfrm>
          <a:prstGeom prst="rect">
            <a:avLst/>
          </a:prstGeom>
        </p:spPr>
        <p:txBody>
          <a:bodyPr anchor="t" rtlCol="false" tIns="0" lIns="0" bIns="0" rIns="0">
            <a:spAutoFit/>
          </a:bodyPr>
          <a:lstStyle/>
          <a:p>
            <a:pPr algn="ctr">
              <a:lnSpc>
                <a:spcPts val="1673"/>
              </a:lnSpc>
            </a:pPr>
            <a:r>
              <a:rPr lang="en-US" sz="1992">
                <a:solidFill>
                  <a:srgbClr val="EAE8EB"/>
                </a:solidFill>
                <a:latin typeface="Gagalin"/>
              </a:rPr>
              <a:t>Interpersonal Relationships</a:t>
            </a:r>
          </a:p>
        </p:txBody>
      </p:sp>
      <p:sp>
        <p:nvSpPr>
          <p:cNvPr name="TextBox 67" id="67"/>
          <p:cNvSpPr txBox="true"/>
          <p:nvPr/>
        </p:nvSpPr>
        <p:spPr>
          <a:xfrm rot="0">
            <a:off x="11578793" y="6980161"/>
            <a:ext cx="1702530" cy="233979"/>
          </a:xfrm>
          <a:prstGeom prst="rect">
            <a:avLst/>
          </a:prstGeom>
        </p:spPr>
        <p:txBody>
          <a:bodyPr anchor="t" rtlCol="false" tIns="0" lIns="0" bIns="0" rIns="0">
            <a:spAutoFit/>
          </a:bodyPr>
          <a:lstStyle/>
          <a:p>
            <a:pPr algn="ctr">
              <a:lnSpc>
                <a:spcPts val="1673"/>
              </a:lnSpc>
            </a:pPr>
            <a:r>
              <a:rPr lang="en-US" sz="1992">
                <a:solidFill>
                  <a:srgbClr val="EAE8EB"/>
                </a:solidFill>
                <a:latin typeface="Gagalin"/>
              </a:rPr>
              <a:t>Social Order</a:t>
            </a:r>
          </a:p>
        </p:txBody>
      </p:sp>
      <p:sp>
        <p:nvSpPr>
          <p:cNvPr name="TextBox 68" id="68"/>
          <p:cNvSpPr txBox="true"/>
          <p:nvPr/>
        </p:nvSpPr>
        <p:spPr>
          <a:xfrm rot="0">
            <a:off x="8292735" y="8762983"/>
            <a:ext cx="1702530" cy="443529"/>
          </a:xfrm>
          <a:prstGeom prst="rect">
            <a:avLst/>
          </a:prstGeom>
        </p:spPr>
        <p:txBody>
          <a:bodyPr anchor="t" rtlCol="false" tIns="0" lIns="0" bIns="0" rIns="0">
            <a:spAutoFit/>
          </a:bodyPr>
          <a:lstStyle/>
          <a:p>
            <a:pPr algn="ctr">
              <a:lnSpc>
                <a:spcPts val="1673"/>
              </a:lnSpc>
            </a:pPr>
            <a:r>
              <a:rPr lang="en-US" sz="1992">
                <a:solidFill>
                  <a:srgbClr val="EAE8EB"/>
                </a:solidFill>
                <a:latin typeface="Gagalin"/>
              </a:rPr>
              <a:t>Social contract</a:t>
            </a:r>
          </a:p>
        </p:txBody>
      </p:sp>
      <p:sp>
        <p:nvSpPr>
          <p:cNvPr name="TextBox 69" id="69"/>
          <p:cNvSpPr txBox="true"/>
          <p:nvPr/>
        </p:nvSpPr>
        <p:spPr>
          <a:xfrm rot="0">
            <a:off x="5008139" y="6770611"/>
            <a:ext cx="1702530" cy="653079"/>
          </a:xfrm>
          <a:prstGeom prst="rect">
            <a:avLst/>
          </a:prstGeom>
        </p:spPr>
        <p:txBody>
          <a:bodyPr anchor="t" rtlCol="false" tIns="0" lIns="0" bIns="0" rIns="0">
            <a:spAutoFit/>
          </a:bodyPr>
          <a:lstStyle/>
          <a:p>
            <a:pPr algn="ctr">
              <a:lnSpc>
                <a:spcPts val="1673"/>
              </a:lnSpc>
            </a:pPr>
            <a:r>
              <a:rPr lang="en-US" sz="1992">
                <a:solidFill>
                  <a:srgbClr val="EAE8EB"/>
                </a:solidFill>
                <a:latin typeface="Gagalin"/>
              </a:rPr>
              <a:t>Universal Ethical Principles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 t="0" r="6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23710"/>
            <a:ext cx="18288000" cy="3463290"/>
          </a:xfrm>
          <a:prstGeom prst="rect">
            <a:avLst/>
          </a:prstGeom>
        </p:spPr>
      </p:pic>
      <p:grpSp>
        <p:nvGrpSpPr>
          <p:cNvPr name="Group 4" id="4"/>
          <p:cNvGrpSpPr/>
          <p:nvPr/>
        </p:nvGrpSpPr>
        <p:grpSpPr>
          <a:xfrm rot="0">
            <a:off x="1028700" y="2661360"/>
            <a:ext cx="6842460" cy="6420828"/>
            <a:chOff x="0" y="0"/>
            <a:chExt cx="1802129" cy="1691082"/>
          </a:xfrm>
        </p:grpSpPr>
        <p:sp>
          <p:nvSpPr>
            <p:cNvPr name="Freeform 5" id="5"/>
            <p:cNvSpPr/>
            <p:nvPr/>
          </p:nvSpPr>
          <p:spPr>
            <a:xfrm>
              <a:off x="0" y="0"/>
              <a:ext cx="1802129" cy="1691082"/>
            </a:xfrm>
            <a:custGeom>
              <a:avLst/>
              <a:gdLst/>
              <a:ahLst/>
              <a:cxnLst/>
              <a:rect r="r" b="b" t="t" l="l"/>
              <a:pathLst>
                <a:path h="1691082" w="1802129">
                  <a:moveTo>
                    <a:pt x="0" y="0"/>
                  </a:moveTo>
                  <a:lnTo>
                    <a:pt x="1802129" y="0"/>
                  </a:lnTo>
                  <a:lnTo>
                    <a:pt x="1802129" y="1691082"/>
                  </a:lnTo>
                  <a:lnTo>
                    <a:pt x="0" y="1691082"/>
                  </a:lnTo>
                  <a:close/>
                </a:path>
              </a:pathLst>
            </a:custGeom>
            <a:solidFill>
              <a:srgbClr val="000000">
                <a:alpha val="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1794" r="0" b="4367"/>
          <a:stretch>
            <a:fillRect/>
          </a:stretch>
        </p:blipFill>
        <p:spPr>
          <a:xfrm flipH="false" flipV="false" rot="0">
            <a:off x="9688566" y="2661360"/>
            <a:ext cx="6842460" cy="6420828"/>
          </a:xfrm>
          <a:prstGeom prst="rect">
            <a:avLst/>
          </a:prstGeom>
        </p:spPr>
      </p:pic>
      <p:sp>
        <p:nvSpPr>
          <p:cNvPr name="TextBox 8" id="8"/>
          <p:cNvSpPr txBox="true"/>
          <p:nvPr/>
        </p:nvSpPr>
        <p:spPr>
          <a:xfrm rot="0">
            <a:off x="1232614" y="3295288"/>
            <a:ext cx="5340457" cy="766068"/>
          </a:xfrm>
          <a:prstGeom prst="rect">
            <a:avLst/>
          </a:prstGeom>
        </p:spPr>
        <p:txBody>
          <a:bodyPr anchor="t" rtlCol="false" tIns="0" lIns="0" bIns="0" rIns="0">
            <a:spAutoFit/>
          </a:bodyPr>
          <a:lstStyle/>
          <a:p>
            <a:pPr>
              <a:lnSpc>
                <a:spcPts val="2874"/>
              </a:lnSpc>
            </a:pPr>
            <a:r>
              <a:rPr lang="en-US" sz="3422">
                <a:solidFill>
                  <a:srgbClr val="EAE8EB"/>
                </a:solidFill>
                <a:latin typeface="Gagalin"/>
              </a:rPr>
              <a:t>Obedience and Punishment Orientation</a:t>
            </a:r>
          </a:p>
        </p:txBody>
      </p:sp>
      <p:sp>
        <p:nvSpPr>
          <p:cNvPr name="TextBox 9" id="9"/>
          <p:cNvSpPr txBox="true"/>
          <p:nvPr/>
        </p:nvSpPr>
        <p:spPr>
          <a:xfrm rot="0">
            <a:off x="1232614" y="4370547"/>
            <a:ext cx="4017422" cy="3057952"/>
          </a:xfrm>
          <a:prstGeom prst="rect">
            <a:avLst/>
          </a:prstGeom>
        </p:spPr>
        <p:txBody>
          <a:bodyPr anchor="t" rtlCol="false" tIns="0" lIns="0" bIns="0" rIns="0">
            <a:spAutoFit/>
          </a:bodyPr>
          <a:lstStyle/>
          <a:p>
            <a:pPr marL="466007" indent="-233003" lvl="1">
              <a:lnSpc>
                <a:spcPts val="3021"/>
              </a:lnSpc>
              <a:buFont typeface="Arial"/>
              <a:buChar char="•"/>
            </a:pPr>
            <a:r>
              <a:rPr lang="en-US" sz="2158">
                <a:solidFill>
                  <a:srgbClr val="FFFFFF"/>
                </a:solidFill>
                <a:latin typeface="Glacial Indifference"/>
              </a:rPr>
              <a:t>At this stage, individuals focus on avoiding punishment</a:t>
            </a:r>
          </a:p>
          <a:p>
            <a:pPr marL="466007" indent="-233003" lvl="1">
              <a:lnSpc>
                <a:spcPts val="3021"/>
              </a:lnSpc>
              <a:buFont typeface="Arial"/>
              <a:buChar char="•"/>
            </a:pPr>
            <a:r>
              <a:rPr lang="en-US" sz="2158">
                <a:solidFill>
                  <a:srgbClr val="FFFFFF"/>
                </a:solidFill>
                <a:latin typeface="Glacial Indifference"/>
              </a:rPr>
              <a:t>They may obey rules only to avoid negative consequences</a:t>
            </a:r>
          </a:p>
          <a:p>
            <a:pPr marL="466007" indent="-233003" lvl="1">
              <a:lnSpc>
                <a:spcPts val="3021"/>
              </a:lnSpc>
              <a:buFont typeface="Arial"/>
              <a:buChar char="•"/>
            </a:pPr>
            <a:r>
              <a:rPr lang="en-US" sz="2158">
                <a:solidFill>
                  <a:srgbClr val="FFFFFF"/>
                </a:solidFill>
                <a:latin typeface="Glacial Indifference"/>
              </a:rPr>
              <a:t>This stage is common in children and is the basis of moral reasoning</a:t>
            </a:r>
          </a:p>
          <a:p>
            <a:pPr>
              <a:lnSpc>
                <a:spcPts val="3021"/>
              </a:lnSpc>
            </a:pPr>
          </a:p>
        </p:txBody>
      </p:sp>
      <p:sp>
        <p:nvSpPr>
          <p:cNvPr name="TextBox 10" id="10"/>
          <p:cNvSpPr txBox="true"/>
          <p:nvPr/>
        </p:nvSpPr>
        <p:spPr>
          <a:xfrm rot="0">
            <a:off x="2921486" y="1371600"/>
            <a:ext cx="12445027" cy="1171574"/>
          </a:xfrm>
          <a:prstGeom prst="rect">
            <a:avLst/>
          </a:prstGeom>
        </p:spPr>
        <p:txBody>
          <a:bodyPr anchor="t" rtlCol="false" tIns="0" lIns="0" bIns="0" rIns="0">
            <a:spAutoFit/>
          </a:bodyPr>
          <a:lstStyle/>
          <a:p>
            <a:pPr algn="ctr">
              <a:lnSpc>
                <a:spcPts val="8399"/>
              </a:lnSpc>
            </a:pPr>
            <a:r>
              <a:rPr lang="en-US" sz="9999">
                <a:solidFill>
                  <a:srgbClr val="000000"/>
                </a:solidFill>
                <a:latin typeface="Gagalin"/>
              </a:rPr>
              <a:t>ANALYSIS</a:t>
            </a:r>
          </a:p>
        </p:txBody>
      </p:sp>
      <p:sp>
        <p:nvSpPr>
          <p:cNvPr name="TextBox 11" id="11"/>
          <p:cNvSpPr txBox="true"/>
          <p:nvPr/>
        </p:nvSpPr>
        <p:spPr>
          <a:xfrm rot="0">
            <a:off x="10221609" y="4370547"/>
            <a:ext cx="4017422" cy="3421801"/>
          </a:xfrm>
          <a:prstGeom prst="rect">
            <a:avLst/>
          </a:prstGeom>
        </p:spPr>
        <p:txBody>
          <a:bodyPr anchor="t" rtlCol="false" tIns="0" lIns="0" bIns="0" rIns="0">
            <a:spAutoFit/>
          </a:bodyPr>
          <a:lstStyle/>
          <a:p>
            <a:pPr marL="466007" indent="-233004" lvl="1">
              <a:lnSpc>
                <a:spcPts val="3021"/>
              </a:lnSpc>
              <a:buFont typeface="Arial"/>
              <a:buChar char="•"/>
            </a:pPr>
            <a:r>
              <a:rPr lang="en-US" sz="2158">
                <a:solidFill>
                  <a:srgbClr val="000000"/>
                </a:solidFill>
                <a:latin typeface="Glacial Indifference"/>
              </a:rPr>
              <a:t>This can lead to challenges in understanding the reasons behind certain rules or consequences</a:t>
            </a:r>
          </a:p>
          <a:p>
            <a:pPr marL="466007" indent="-233004" lvl="1">
              <a:lnSpc>
                <a:spcPts val="3021"/>
              </a:lnSpc>
              <a:buFont typeface="Arial"/>
              <a:buChar char="•"/>
            </a:pPr>
            <a:r>
              <a:rPr lang="en-US" sz="2158">
                <a:solidFill>
                  <a:srgbClr val="000000"/>
                </a:solidFill>
                <a:latin typeface="Glacial Indifference"/>
              </a:rPr>
              <a:t>They may focus more on avoiding punishment than on understanding the moral implications of their actions</a:t>
            </a:r>
          </a:p>
          <a:p>
            <a:pPr>
              <a:lnSpc>
                <a:spcPts val="3021"/>
              </a:lnSpc>
            </a:pPr>
          </a:p>
        </p:txBody>
      </p:sp>
      <p:sp>
        <p:nvSpPr>
          <p:cNvPr name="TextBox 12" id="12"/>
          <p:cNvSpPr txBox="true"/>
          <p:nvPr/>
        </p:nvSpPr>
        <p:spPr>
          <a:xfrm rot="0">
            <a:off x="9926019" y="3361979"/>
            <a:ext cx="5340457" cy="404118"/>
          </a:xfrm>
          <a:prstGeom prst="rect">
            <a:avLst/>
          </a:prstGeom>
        </p:spPr>
        <p:txBody>
          <a:bodyPr anchor="t" rtlCol="false" tIns="0" lIns="0" bIns="0" rIns="0">
            <a:spAutoFit/>
          </a:bodyPr>
          <a:lstStyle/>
          <a:p>
            <a:pPr>
              <a:lnSpc>
                <a:spcPts val="2874"/>
              </a:lnSpc>
            </a:pPr>
            <a:r>
              <a:rPr lang="en-US" sz="3422">
                <a:solidFill>
                  <a:srgbClr val="000000"/>
                </a:solidFill>
                <a:latin typeface="Gagalin"/>
              </a:rPr>
              <a:t>Differences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DAFfoSFGyMg</dc:identifier>
  <dcterms:modified xsi:type="dcterms:W3CDTF">2011-08-01T06:04:30Z</dcterms:modified>
  <cp:revision>1</cp:revision>
  <dc:title>Presentation Professional Ethics</dc:title>
</cp:coreProperties>
</file>